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3" r:id="rId2"/>
    <p:sldId id="265" r:id="rId3"/>
    <p:sldId id="281" r:id="rId4"/>
    <p:sldId id="304" r:id="rId5"/>
    <p:sldId id="305" r:id="rId6"/>
    <p:sldId id="306" r:id="rId7"/>
    <p:sldId id="307" r:id="rId8"/>
    <p:sldId id="283" r:id="rId9"/>
    <p:sldId id="315" r:id="rId10"/>
    <p:sldId id="316" r:id="rId11"/>
    <p:sldId id="256" r:id="rId12"/>
    <p:sldId id="308" r:id="rId13"/>
    <p:sldId id="309" r:id="rId14"/>
    <p:sldId id="297" r:id="rId15"/>
    <p:sldId id="292" r:id="rId16"/>
  </p:sldIdLst>
  <p:sldSz cx="12192000" cy="6858000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CC8DE"/>
    <a:srgbClr val="66CCE0"/>
    <a:srgbClr val="73D0E3"/>
    <a:srgbClr val="FFFFFF"/>
    <a:srgbClr val="FFE7E7"/>
    <a:srgbClr val="FFD7D7"/>
    <a:srgbClr val="C1F8FF"/>
    <a:srgbClr val="009EDE"/>
    <a:srgbClr val="FFE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28" autoAdjust="0"/>
  </p:normalViewPr>
  <p:slideViewPr>
    <p:cSldViewPr snapToGrid="0">
      <p:cViewPr varScale="1">
        <p:scale>
          <a:sx n="72" d="100"/>
          <a:sy n="72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16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84871" cy="502755"/>
          </a:xfrm>
          <a:prstGeom prst="rect">
            <a:avLst/>
          </a:prstGeom>
        </p:spPr>
        <p:txBody>
          <a:bodyPr vert="horz" lIns="96605" tIns="48303" rIns="96605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700" y="3"/>
            <a:ext cx="2984871" cy="502755"/>
          </a:xfrm>
          <a:prstGeom prst="rect">
            <a:avLst/>
          </a:prstGeom>
        </p:spPr>
        <p:txBody>
          <a:bodyPr vert="horz" lIns="96605" tIns="48303" rIns="96605" bIns="48303" rtlCol="0"/>
          <a:lstStyle>
            <a:lvl1pPr algn="r">
              <a:defRPr sz="1300"/>
            </a:lvl1pPr>
          </a:lstStyle>
          <a:p>
            <a:fld id="{BA7E4A12-E079-479F-868A-EF6000630AF8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6018213" cy="3386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5" tIns="48303" rIns="96605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2272"/>
            <a:ext cx="5510530" cy="3945493"/>
          </a:xfrm>
          <a:prstGeom prst="rect">
            <a:avLst/>
          </a:prstGeom>
        </p:spPr>
        <p:txBody>
          <a:bodyPr vert="horz" lIns="96605" tIns="48303" rIns="96605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517548"/>
            <a:ext cx="2984871" cy="502755"/>
          </a:xfrm>
          <a:prstGeom prst="rect">
            <a:avLst/>
          </a:prstGeom>
        </p:spPr>
        <p:txBody>
          <a:bodyPr vert="horz" lIns="96605" tIns="48303" rIns="96605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700" y="9517548"/>
            <a:ext cx="2984871" cy="502755"/>
          </a:xfrm>
          <a:prstGeom prst="rect">
            <a:avLst/>
          </a:prstGeom>
        </p:spPr>
        <p:txBody>
          <a:bodyPr vert="horz" lIns="96605" tIns="48303" rIns="96605" bIns="48303" rtlCol="0" anchor="b"/>
          <a:lstStyle>
            <a:lvl1pPr algn="r">
              <a:defRPr sz="1300"/>
            </a:lvl1pPr>
          </a:lstStyle>
          <a:p>
            <a:fld id="{261225B4-C46B-449B-84C1-4EA9880D42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14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64B32-AA07-4589-A67A-B7E036A540A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74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ADED7-1682-487F-A77D-9996815FDDD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434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225B4-C46B-449B-84C1-4EA9880D426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19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225B4-C46B-449B-84C1-4EA9880D426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3041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225B4-C46B-449B-84C1-4EA9880D426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4366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（）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225B4-C46B-449B-84C1-4EA9880D426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855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225B4-C46B-449B-84C1-4EA9880D426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8351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225B4-C46B-449B-84C1-4EA9880D426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656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225B4-C46B-449B-84C1-4EA9880D426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48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3AFA9E-1A5A-C9BB-4D4C-F1579D14C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F35F0DE-17B0-34FB-7074-63E8E6B83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3EB7C2-5690-4B26-ACCB-A19700AD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D8C039-660F-353D-13AA-008222F9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4449A0-A8AD-E65B-3B23-30FDE6F7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88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E6032A-EA13-F043-9349-A770CF50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EFA3C62-F922-F830-FBC9-97BBF580D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284B46-16CD-83E8-BC17-DA5429BC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29134F-00EF-4B1B-92C4-E567213B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45CD14-A942-8CDF-FCE3-0DD5D8C1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393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D207C1C-8994-3A23-F14B-3C6A4ED3AC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EB36B-50CF-55BC-96CD-9F6B54A4B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DA9CCC-5068-896E-021A-65EFD8FD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309EC6-0189-FD06-A126-13AEDC91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E4AB77-3670-BF57-AE73-3DE86B92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54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916C21-0C99-75F1-D16B-11DBE446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041C94-1F37-D419-7EE7-3CC8F7FC2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2E0B4C-CB96-5EC0-98DA-279267B8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8FE584-5275-58E5-8BB2-045D66DC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59F435-12AC-2019-E72C-266FBE74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443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D9C980-ACAB-220F-EA9F-184756D3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D3C64E8-FD09-7BF5-7C38-8054E1C57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A53247-9FC8-F0AB-DF0A-CD65E41DD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109738-543E-7163-2832-273C817C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026516-0B67-0CDC-CC79-1DDC195A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928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4582D9-6663-EC0C-B322-A6DC801C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F89022-B347-E968-3A9F-89B149E21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154AE9F-A641-6F37-BBAC-7C48B4A65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EC7694F-C9CF-BC9F-0F53-196BE32E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47C769-ACD0-820C-35D9-EF331C8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427C1C6-32A1-55F1-F8E7-76070DB8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08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A03771-D48B-4FEA-DA47-308B61E7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E6966A-BF0C-56AB-6AF6-7BE24DCE3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F9E5B91-9BA9-C635-17A5-03E386BF8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DF42D76-BFE3-9C25-9FC1-2FA3EC029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8AE6956-08A4-C9D4-B645-A73A9B891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ED4A3D7-0F3A-F2AB-A7D5-481892D3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E1C22D-7BD8-AB89-B2F9-6FCCDBB2C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D79D29F-2EDF-61E8-0528-A2654EBD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702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96C9FF-DDA3-05F8-314B-0A0C8AD9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EF1F867-86D9-FCFA-D8F4-D9D0173D4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CB9DB29-7CBD-1AD4-EAC0-8887FF136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E881931-4EF4-DDFA-0422-65014F61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89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C12F2C7-43AB-E215-FB06-70C5642C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3D9872C-922B-CBE9-A9E1-173671801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DE25A6-7A37-4DA7-F51F-CB1C7269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54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2E8F0D-A118-8BC6-D7C5-F666B7AD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5B76F4-4EC2-0B76-8D04-CBEC980B3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DBB5B5C-F0CD-6DE0-6914-2354D1FEC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3CAA13E-9966-29F4-70F5-145D5FAA5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2220D52-241F-24B2-DC87-D7459B69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18903FE-CEF9-D51E-522F-9150560C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59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7B6220-0FDF-19EF-2652-E1459D8D8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95F71EE-6903-104E-B763-D5D4F6852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E9445B1-E8C4-7386-FB6B-83DB3DD81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EBABB6-1140-08DD-E04F-290652BA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BC1125-06BD-B092-F7DF-C501073D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2F4FDD9-EE75-3FAE-8E07-1DDD13AE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60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93C2EA5-DBCB-18AA-6E4E-7CFF1EC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FB0947-D317-8F47-296C-918E5B51E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EA81C6-61A6-99B6-0998-8A8CD8E5B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F8D2-E3A7-4558-867E-9AC7235A12B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492479-69DC-AA1D-79CE-A081E59B2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F672E8-5A9C-6126-7ECB-FD43D144F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FC599-B9C6-4036-BA95-9EF6018D2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82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emf"/><Relationship Id="rId5" Type="http://schemas.openxmlformats.org/officeDocument/2006/relationships/package" Target="../embeddings/Microsoft_Word_Document.docx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8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43882EFD-1A80-A6F6-26A1-47174C0F3386}"/>
              </a:ext>
            </a:extLst>
          </p:cNvPr>
          <p:cNvSpPr/>
          <p:nvPr/>
        </p:nvSpPr>
        <p:spPr>
          <a:xfrm>
            <a:off x="1593457" y="996739"/>
            <a:ext cx="6061599" cy="3277652"/>
          </a:xfrm>
          <a:prstGeom prst="ellipse">
            <a:avLst/>
          </a:prstGeom>
          <a:solidFill>
            <a:srgbClr val="C1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62DC67D-C7AF-1BCB-055C-62BAD0D4C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528" y="305076"/>
            <a:ext cx="7654246" cy="70788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ln w="19050">
                  <a:solidFill>
                    <a:schemeClr val="bg1"/>
                  </a:solidFill>
                </a:ln>
                <a:latin typeface="HGP創英角ﾎﾟｯﾌﾟ体" panose="040B0A00000000000000" pitchFamily="82" charset="-128"/>
                <a:ea typeface="HGP創英角ﾎﾟｯﾌﾟ体" panose="040B0A00000000000000" pitchFamily="82" charset="-128"/>
                <a:cs typeface="851手書き雑フォント" panose="02000600000000000000" pitchFamily="2" charset="-128"/>
              </a:rPr>
              <a:t>ストップ！万博 ・カジノ</a:t>
            </a:r>
            <a:r>
              <a:rPr lang="ja-JP" altLang="en-US" sz="48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HGP創英角ﾎﾟｯﾌﾟ体" panose="040B0A00000000000000" pitchFamily="82" charset="-128"/>
                <a:ea typeface="HGP創英角ﾎﾟｯﾌﾟ体" panose="040B0A00000000000000" pitchFamily="82" charset="-128"/>
                <a:cs typeface="851手書き雑フォント" panose="02000600000000000000" pitchFamily="2" charset="-128"/>
              </a:rPr>
              <a:t>・</a:t>
            </a:r>
            <a:r>
              <a:rPr kumimoji="1" lang="ja-JP" altLang="en-US" sz="48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HGP創英角ﾎﾟｯﾌﾟ体" panose="040B0A00000000000000" pitchFamily="82" charset="-128"/>
                <a:ea typeface="HGP創英角ﾎﾟｯﾌﾟ体" panose="040B0A00000000000000" pitchFamily="82" charset="-128"/>
                <a:cs typeface="851手書き雑フォント" panose="02000600000000000000" pitchFamily="2" charset="-128"/>
              </a:rPr>
              <a:t>維新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8DCB1E7-97AB-E2B9-F71E-74A20F6C0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674" y="5371006"/>
            <a:ext cx="4815840" cy="11315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b="1" dirty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夢洲カジノを止める大阪府民の会</a:t>
            </a:r>
            <a:endParaRPr kumimoji="1" lang="en-US" altLang="ja-JP" b="1" dirty="0"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>
              <a:lnSpc>
                <a:spcPct val="100000"/>
              </a:lnSpc>
            </a:pPr>
            <a:r>
              <a:rPr lang="ja-JP" altLang="en-US" b="1" dirty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八木正行</a:t>
            </a:r>
            <a:endParaRPr kumimoji="1" lang="ja-JP" altLang="en-US" b="1" dirty="0"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89F5A2-C6C2-8F20-F254-29CB3370C624}"/>
              </a:ext>
            </a:extLst>
          </p:cNvPr>
          <p:cNvSpPr txBox="1"/>
          <p:nvPr/>
        </p:nvSpPr>
        <p:spPr>
          <a:xfrm>
            <a:off x="680840" y="4537019"/>
            <a:ext cx="9710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３</a:t>
            </a:r>
            <a:r>
              <a:rPr kumimoji="1" lang="en-US" altLang="ja-JP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.28</a:t>
            </a:r>
            <a:r>
              <a:rPr kumimoji="1" lang="ja-JP" alt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ガス爆発事故は </a:t>
            </a:r>
            <a:r>
              <a:rPr lang="ja-JP" alt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なぜ起きたのか？</a:t>
            </a:r>
            <a:endParaRPr kumimoji="1" lang="ja-JP" alt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CB29232-44AB-9436-7B3D-83AC41DAC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15" y="1215977"/>
            <a:ext cx="3509295" cy="217086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C480ED4-E9F8-6245-A206-E9C4CFCD6413}"/>
              </a:ext>
            </a:extLst>
          </p:cNvPr>
          <p:cNvSpPr txBox="1"/>
          <p:nvPr/>
        </p:nvSpPr>
        <p:spPr>
          <a:xfrm>
            <a:off x="314298" y="172900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①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0393F-3749-CBE6-6FBD-F5028E39A5E1}"/>
              </a:ext>
            </a:extLst>
          </p:cNvPr>
          <p:cNvSpPr txBox="1"/>
          <p:nvPr/>
        </p:nvSpPr>
        <p:spPr>
          <a:xfrm rot="21255513">
            <a:off x="760288" y="1479479"/>
            <a:ext cx="6992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spc="300" dirty="0">
                <a:ln w="19050">
                  <a:solidFill>
                    <a:schemeClr val="tx1"/>
                  </a:solidFill>
                </a:ln>
                <a:solidFill>
                  <a:srgbClr val="FFD7D7"/>
                </a:solidFill>
                <a:latin typeface="HGP創英角ｺﾞｼｯｸUB" panose="020B0900000000000000" pitchFamily="34" charset="-128"/>
                <a:ea typeface="HGP創英角ｺﾞｼｯｸUB" panose="020B0900000000000000" pitchFamily="34" charset="-128"/>
              </a:rPr>
              <a:t>夢洲に集客施設をつくったら あかん！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D1B3F9-9AEE-D50B-C940-834D9258A46B}"/>
              </a:ext>
            </a:extLst>
          </p:cNvPr>
          <p:cNvSpPr txBox="1"/>
          <p:nvPr/>
        </p:nvSpPr>
        <p:spPr>
          <a:xfrm rot="20998060">
            <a:off x="9268160" y="3563563"/>
            <a:ext cx="1974386" cy="492443"/>
          </a:xfrm>
          <a:prstGeom prst="rect">
            <a:avLst/>
          </a:prstGeom>
          <a:solidFill>
            <a:srgbClr val="FFE7E7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当会 キャラクター</a:t>
            </a:r>
            <a:endParaRPr kumimoji="1" lang="en-US" altLang="ja-JP" sz="1200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r>
              <a:rPr lang="ja-JP" altLang="en-US" sz="1400" b="1" dirty="0">
                <a:solidFill>
                  <a:schemeClr val="bg1"/>
                </a:solidFill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　　</a:t>
            </a:r>
            <a:r>
              <a:rPr lang="ja-JP" altLang="en-US" sz="1400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えらいこっちゃん</a:t>
            </a:r>
            <a:endParaRPr kumimoji="1" lang="ja-JP" altLang="en-US" sz="1400" b="1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</p:txBody>
      </p:sp>
      <p:sp>
        <p:nvSpPr>
          <p:cNvPr id="10" name="爆発: 8 pt 9">
            <a:extLst>
              <a:ext uri="{FF2B5EF4-FFF2-40B4-BE49-F238E27FC236}">
                <a16:creationId xmlns:a16="http://schemas.microsoft.com/office/drawing/2014/main" id="{C30EDB54-FD58-67F0-0A85-D9EF5824D560}"/>
              </a:ext>
            </a:extLst>
          </p:cNvPr>
          <p:cNvSpPr/>
          <p:nvPr/>
        </p:nvSpPr>
        <p:spPr>
          <a:xfrm>
            <a:off x="2163336" y="3603617"/>
            <a:ext cx="1025913" cy="113159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パワポ音声①">
            <a:hlinkClick r:id="" action="ppaction://media"/>
            <a:extLst>
              <a:ext uri="{FF2B5EF4-FFF2-40B4-BE49-F238E27FC236}">
                <a16:creationId xmlns:a16="http://schemas.microsoft.com/office/drawing/2014/main" id="{E2A1C7CB-2766-C898-5C42-56CF6D15F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88" y="603628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35734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57EEBF5-CF01-B8AC-01C5-31DDE1514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5" y="-650510"/>
            <a:ext cx="6688666" cy="8716615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E638FA-4AB1-0017-380C-140FA5EC5BA0}"/>
              </a:ext>
            </a:extLst>
          </p:cNvPr>
          <p:cNvSpPr txBox="1"/>
          <p:nvPr/>
        </p:nvSpPr>
        <p:spPr>
          <a:xfrm>
            <a:off x="411821" y="3771251"/>
            <a:ext cx="4064001" cy="2876356"/>
          </a:xfrm>
          <a:prstGeom prst="ellipse">
            <a:avLst/>
          </a:prstGeom>
          <a:solidFill>
            <a:srgbClr val="C1F8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　各種有毒ガス</a:t>
            </a:r>
            <a:endParaRPr lang="en-US" altLang="ja-JP" b="1" dirty="0">
              <a:latin typeface="BIZ UDゴシック" panose="020B0400000000000000" pitchFamily="33" charset="-128"/>
              <a:ea typeface="BIZ UDゴシック" panose="020B0400000000000000" pitchFamily="33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b="1" dirty="0">
                <a:solidFill>
                  <a:srgbClr val="FF0000"/>
                </a:solidFill>
                <a:latin typeface="BIZ UDゴシック" panose="020B0400000000000000" pitchFamily="33" charset="-128"/>
                <a:ea typeface="BIZ UDゴシック" panose="020B0400000000000000" pitchFamily="33" charset="-128"/>
              </a:rPr>
              <a:t>基準値越えが</a:t>
            </a:r>
            <a:r>
              <a:rPr lang="en-US" altLang="ja-JP" b="1" dirty="0">
                <a:solidFill>
                  <a:srgbClr val="FF0000"/>
                </a:solidFill>
                <a:latin typeface="BIZ UDゴシック" panose="020B0400000000000000" pitchFamily="33" charset="-128"/>
                <a:ea typeface="BIZ UDゴシック" panose="020B0400000000000000" pitchFamily="33" charset="-128"/>
              </a:rPr>
              <a:t>1400</a:t>
            </a:r>
            <a:r>
              <a:rPr lang="ja-JP" altLang="en-US" b="1" dirty="0">
                <a:solidFill>
                  <a:srgbClr val="FF0000"/>
                </a:solidFill>
                <a:latin typeface="BIZ UDゴシック" panose="020B0400000000000000" pitchFamily="33" charset="-128"/>
                <a:ea typeface="BIZ UDゴシック" panose="020B0400000000000000" pitchFamily="33" charset="-128"/>
              </a:rPr>
              <a:t>回以上</a:t>
            </a:r>
            <a:endParaRPr lang="en-US" altLang="ja-JP" b="1" dirty="0">
              <a:solidFill>
                <a:srgbClr val="FF0000"/>
              </a:solidFill>
              <a:latin typeface="BIZ UDゴシック" panose="020B0400000000000000" pitchFamily="33" charset="-128"/>
              <a:ea typeface="BIZ UDゴシック" panose="020B0400000000000000" pitchFamily="33" charset="-128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kumimoji="1" lang="en-US" altLang="ja-JP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2024.2</a:t>
            </a:r>
            <a:r>
              <a:rPr kumimoji="1" lang="ja-JP" altLang="en-US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月～</a:t>
            </a:r>
            <a:r>
              <a:rPr kumimoji="1" lang="en-US" altLang="ja-JP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6</a:t>
            </a:r>
            <a:r>
              <a:rPr kumimoji="1" lang="ja-JP" altLang="en-US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月</a:t>
            </a:r>
            <a:endParaRPr kumimoji="1" lang="en-US" altLang="ja-JP" sz="1600" b="1" dirty="0">
              <a:latin typeface="BIZ UDゴシック" panose="020B0400000000000000" pitchFamily="33" charset="-128"/>
              <a:ea typeface="BIZ UDゴシック" panose="020B0400000000000000" pitchFamily="33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＊メタンガス、</a:t>
            </a:r>
            <a:r>
              <a:rPr lang="en-US" altLang="ja-JP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2</a:t>
            </a:r>
            <a:r>
              <a:rPr lang="ja-JP" altLang="en-US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酸化炭素</a:t>
            </a:r>
            <a:endParaRPr lang="en-US" altLang="ja-JP" sz="1600" b="1" dirty="0">
              <a:latin typeface="BIZ UDゴシック" panose="020B0400000000000000" pitchFamily="33" charset="-128"/>
              <a:ea typeface="BIZ UDゴシック" panose="020B0400000000000000" pitchFamily="33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一酸化炭素、硫化水素</a:t>
            </a:r>
            <a:endParaRPr kumimoji="1" lang="ja-JP" altLang="en-US" b="1" dirty="0">
              <a:latin typeface="BIZ UDゴシック" panose="020B0400000000000000" pitchFamily="33" charset="-128"/>
              <a:ea typeface="BIZ UDゴシック" panose="020B0400000000000000" pitchFamily="33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8BC469-DAD4-D616-CCAB-CF7EBB33167C}"/>
              </a:ext>
            </a:extLst>
          </p:cNvPr>
          <p:cNvSpPr txBox="1"/>
          <p:nvPr/>
        </p:nvSpPr>
        <p:spPr>
          <a:xfrm>
            <a:off x="630931" y="275303"/>
            <a:ext cx="65754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⑩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E75462-DA7E-1C60-97C1-026FB5B93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10" y="210393"/>
            <a:ext cx="679748" cy="97332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4785918-621F-0AB2-C43D-1ABBD19DF241}"/>
              </a:ext>
            </a:extLst>
          </p:cNvPr>
          <p:cNvSpPr txBox="1"/>
          <p:nvPr/>
        </p:nvSpPr>
        <p:spPr>
          <a:xfrm>
            <a:off x="1371599" y="144179"/>
            <a:ext cx="1232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ea typeface="BIZ UDPゴシック" panose="020B0400000000000000" pitchFamily="34" charset="-128"/>
              </a:rPr>
              <a:t>昨年</a:t>
            </a:r>
            <a:r>
              <a:rPr kumimoji="1" lang="en-US" altLang="ja-JP" sz="1600" b="1" dirty="0">
                <a:ea typeface="BIZ UDPゴシック" panose="020B0400000000000000" pitchFamily="34" charset="-128"/>
              </a:rPr>
              <a:t>11</a:t>
            </a:r>
            <a:r>
              <a:rPr kumimoji="1" lang="ja-JP" altLang="en-US" sz="1600" b="1" dirty="0">
                <a:ea typeface="BIZ UDPゴシック" panose="020B0400000000000000" pitchFamily="34" charset="-128"/>
              </a:rPr>
              <a:t>月</a:t>
            </a:r>
            <a:endParaRPr kumimoji="1" lang="en-US" altLang="ja-JP" sz="1600" b="1" dirty="0">
              <a:ea typeface="BIZ UDPゴシック" panose="020B0400000000000000" pitchFamily="34" charset="-128"/>
            </a:endParaRPr>
          </a:p>
          <a:p>
            <a:r>
              <a:rPr kumimoji="1" lang="ja-JP" altLang="en-US" sz="1600" b="1" dirty="0">
                <a:ea typeface="BIZ UDPゴシック" panose="020B0400000000000000" pitchFamily="34" charset="-128"/>
              </a:rPr>
              <a:t>自見万博担当大臣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F31600-770F-BE66-4D53-A95A96B6184A}"/>
              </a:ext>
            </a:extLst>
          </p:cNvPr>
          <p:cNvSpPr txBox="1"/>
          <p:nvPr/>
        </p:nvSpPr>
        <p:spPr>
          <a:xfrm>
            <a:off x="630931" y="1183715"/>
            <a:ext cx="3261279" cy="1548000"/>
          </a:xfrm>
          <a:prstGeom prst="wedgeRoundRectCallout">
            <a:avLst>
              <a:gd name="adj1" fmla="val -1357"/>
              <a:gd name="adj2" fmla="val -56548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ガス抜き管が敷設され、大気拡散されているので、</a:t>
            </a:r>
            <a:endParaRPr lang="en-US" altLang="ja-JP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安全だと伺ってございます</a:t>
            </a:r>
            <a:endParaRPr kumimoji="1" lang="en-US" altLang="ja-JP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endParaRPr kumimoji="1" lang="ja-JP" altLang="en-US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B0C5C4-A7A7-F598-D6CE-2F052E83561C}"/>
              </a:ext>
            </a:extLst>
          </p:cNvPr>
          <p:cNvSpPr txBox="1"/>
          <p:nvPr/>
        </p:nvSpPr>
        <p:spPr>
          <a:xfrm rot="20887474">
            <a:off x="813182" y="2709421"/>
            <a:ext cx="3261279" cy="461665"/>
          </a:xfrm>
          <a:prstGeom prst="rect">
            <a:avLst/>
          </a:prstGeom>
          <a:solidFill>
            <a:srgbClr val="C1F8FF"/>
          </a:solidFill>
          <a:ln w="12700">
            <a:solidFill>
              <a:srgbClr val="009EDE"/>
            </a:solidFill>
          </a:ln>
        </p:spPr>
        <p:txBody>
          <a:bodyPr wrap="square" rIns="0" rtlCol="0">
            <a:spAutoFit/>
          </a:bodyPr>
          <a:lstStyle/>
          <a:p>
            <a:pPr algn="ctr"/>
            <a:r>
              <a:rPr kumimoji="1" lang="ja-JP" altLang="en-US" sz="2400" b="1" spc="600" dirty="0">
                <a:solidFill>
                  <a:srgbClr val="FF0000"/>
                </a:solidFill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根拠、失う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5E6302-18C5-2448-1C27-EFCB3D6E57D5}"/>
              </a:ext>
            </a:extLst>
          </p:cNvPr>
          <p:cNvSpPr txBox="1"/>
          <p:nvPr/>
        </p:nvSpPr>
        <p:spPr>
          <a:xfrm>
            <a:off x="3923870" y="-167629"/>
            <a:ext cx="2169042" cy="1728000"/>
          </a:xfrm>
          <a:prstGeom prst="irregularSeal1">
            <a:avLst/>
          </a:prstGeom>
          <a:solidFill>
            <a:srgbClr val="FFE7E7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大気拡散できていない</a:t>
            </a:r>
          </a:p>
        </p:txBody>
      </p:sp>
      <p:pic>
        <p:nvPicPr>
          <p:cNvPr id="10" name="パワポ音声⑩">
            <a:hlinkClick r:id="" action="ppaction://media"/>
            <a:extLst>
              <a:ext uri="{FF2B5EF4-FFF2-40B4-BE49-F238E27FC236}">
                <a16:creationId xmlns:a16="http://schemas.microsoft.com/office/drawing/2014/main" id="{26091A4D-174F-FDF9-D2AF-3375FD337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90177" y="6216793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44906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123D9D4-3C73-25CB-105E-9D9896BAD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40" y="0"/>
            <a:ext cx="6268910" cy="647522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7D5493-AB65-201D-3BBC-62AB400E8E6A}"/>
              </a:ext>
            </a:extLst>
          </p:cNvPr>
          <p:cNvSpPr txBox="1"/>
          <p:nvPr/>
        </p:nvSpPr>
        <p:spPr>
          <a:xfrm rot="20876163">
            <a:off x="7540301" y="411882"/>
            <a:ext cx="3653396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メタンガス以外にも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有毒ガス基準値越え 合計</a:t>
            </a:r>
            <a:r>
              <a:rPr kumimoji="1" lang="en-US" altLang="ja-JP" sz="2000" b="1" dirty="0"/>
              <a:t>1,400</a:t>
            </a:r>
            <a:r>
              <a:rPr kumimoji="1" lang="ja-JP" altLang="en-US" sz="2000" b="1" dirty="0"/>
              <a:t>回超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4B356F6-CA84-AE19-4891-DE15D56C8172}"/>
              </a:ext>
            </a:extLst>
          </p:cNvPr>
          <p:cNvSpPr txBox="1"/>
          <p:nvPr/>
        </p:nvSpPr>
        <p:spPr>
          <a:xfrm>
            <a:off x="8099007" y="6134709"/>
            <a:ext cx="3604449" cy="340519"/>
          </a:xfrm>
          <a:prstGeom prst="wedgeRoundRectCallout">
            <a:avLst>
              <a:gd name="adj1" fmla="val 35534"/>
              <a:gd name="adj2" fmla="val 65055"/>
              <a:gd name="adj3" fmla="val 16667"/>
            </a:avLst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/>
              <a:t>6/14</a:t>
            </a:r>
            <a:r>
              <a:rPr kumimoji="1" lang="ja-JP" altLang="en-US" sz="1400" b="1" dirty="0"/>
              <a:t>万博協会発表の</a:t>
            </a:r>
            <a:r>
              <a:rPr lang="ja-JP" altLang="en-US" sz="1400" b="1" dirty="0"/>
              <a:t>データをもとに作成</a:t>
            </a:r>
            <a:endParaRPr lang="en-US" altLang="ja-JP" sz="1400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B26C7D4-2C0B-D8C2-59AE-BD33E6370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497" y="3568950"/>
            <a:ext cx="1089610" cy="120205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A1F41C5-1CD3-9F29-6041-810131574E75}"/>
              </a:ext>
            </a:extLst>
          </p:cNvPr>
          <p:cNvSpPr txBox="1"/>
          <p:nvPr/>
        </p:nvSpPr>
        <p:spPr>
          <a:xfrm>
            <a:off x="7555450" y="4169975"/>
            <a:ext cx="34020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00B050"/>
                </a:solidFill>
              </a:rPr>
              <a:t>♣</a:t>
            </a:r>
            <a:r>
              <a:rPr kumimoji="1" lang="ja-JP" altLang="en-US" sz="2000" b="1" dirty="0"/>
              <a:t>メタンガス以外は</a:t>
            </a:r>
            <a:endParaRPr kumimoji="1" lang="en-US" altLang="ja-JP" sz="2000" b="1" dirty="0"/>
          </a:p>
          <a:p>
            <a:r>
              <a:rPr kumimoji="1" lang="ja-JP" altLang="en-US" sz="2800" b="1" dirty="0">
                <a:solidFill>
                  <a:srgbClr val="FF0000"/>
                </a:solidFill>
              </a:rPr>
              <a:t>パビリオンエリアのデータの公表なし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1FE62C2-74B9-55A8-BAB4-3747147CBCC1}"/>
              </a:ext>
            </a:extLst>
          </p:cNvPr>
          <p:cNvSpPr txBox="1"/>
          <p:nvPr/>
        </p:nvSpPr>
        <p:spPr>
          <a:xfrm>
            <a:off x="7555450" y="1520740"/>
            <a:ext cx="4074896" cy="2293799"/>
          </a:xfrm>
          <a:prstGeom prst="wedgeEllipseCallout">
            <a:avLst>
              <a:gd name="adj1" fmla="val 35485"/>
              <a:gd name="adj2" fmla="val 54656"/>
            </a:avLst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爆発のあったイベント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広場周辺での検出。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こんな場所で昼食や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休憩なんて危なくて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できない</a:t>
            </a:r>
            <a:r>
              <a:rPr lang="ja-JP" altLang="en-US" sz="2000" b="1" dirty="0"/>
              <a:t>ニャン</a:t>
            </a:r>
            <a:r>
              <a:rPr kumimoji="1" lang="ja-JP" altLang="en-US" sz="2000" b="1" dirty="0"/>
              <a:t>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A718A3-ECC1-029E-DCF8-C9C009A52F85}"/>
              </a:ext>
            </a:extLst>
          </p:cNvPr>
          <p:cNvSpPr txBox="1"/>
          <p:nvPr/>
        </p:nvSpPr>
        <p:spPr>
          <a:xfrm>
            <a:off x="431515" y="37955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⑪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F2C186-846E-D99F-B1D0-6BD67C53E12F}"/>
              </a:ext>
            </a:extLst>
          </p:cNvPr>
          <p:cNvSpPr txBox="1"/>
          <p:nvPr/>
        </p:nvSpPr>
        <p:spPr>
          <a:xfrm>
            <a:off x="6575461" y="246580"/>
            <a:ext cx="168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2024.</a:t>
            </a:r>
            <a:r>
              <a:rPr kumimoji="1" lang="ja-JP" altLang="en-US" b="1" dirty="0"/>
              <a:t>２</a:t>
            </a:r>
            <a:r>
              <a:rPr kumimoji="1" lang="en-US" altLang="ja-JP" b="1" dirty="0"/>
              <a:t>~</a:t>
            </a:r>
            <a:r>
              <a:rPr kumimoji="1" lang="ja-JP" altLang="en-US" b="1" dirty="0"/>
              <a:t>６月</a:t>
            </a:r>
          </a:p>
        </p:txBody>
      </p:sp>
      <p:pic>
        <p:nvPicPr>
          <p:cNvPr id="3" name="パワポ音声⑪">
            <a:hlinkClick r:id="" action="ppaction://media"/>
            <a:extLst>
              <a:ext uri="{FF2B5EF4-FFF2-40B4-BE49-F238E27FC236}">
                <a16:creationId xmlns:a16="http://schemas.microsoft.com/office/drawing/2014/main" id="{3993DB65-0568-E338-76CC-EAA8CC01D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847" y="6304968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6683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64072EF-CAC7-FD7F-D80D-C61F60CA3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44" y="130113"/>
            <a:ext cx="7767263" cy="6572733"/>
          </a:xfr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81794D-8677-F2D3-02BB-54750CFB29F7}"/>
              </a:ext>
            </a:extLst>
          </p:cNvPr>
          <p:cNvSpPr txBox="1"/>
          <p:nvPr/>
        </p:nvSpPr>
        <p:spPr>
          <a:xfrm rot="20537002">
            <a:off x="202367" y="661623"/>
            <a:ext cx="3593947" cy="646331"/>
          </a:xfrm>
          <a:prstGeom prst="rect">
            <a:avLst/>
          </a:prstGeom>
          <a:solidFill>
            <a:srgbClr val="C1F8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spc="300" dirty="0"/>
              <a:t>公文書公開請求で出てきた</a:t>
            </a:r>
            <a:endParaRPr kumimoji="1" lang="en-US" altLang="ja-JP" b="1" spc="300" dirty="0"/>
          </a:p>
          <a:p>
            <a:r>
              <a:rPr kumimoji="1" lang="ja-JP" altLang="en-US" b="1" spc="300" dirty="0"/>
              <a:t>消防署の文書 </a:t>
            </a:r>
            <a:r>
              <a:rPr kumimoji="1" lang="en-US" altLang="ja-JP" b="1" spc="300" dirty="0"/>
              <a:t>5/19</a:t>
            </a:r>
            <a:endParaRPr kumimoji="1" lang="ja-JP" altLang="en-US" b="1" spc="3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5E2B36-F4EE-9B3B-5B9B-5A6D98D670FA}"/>
              </a:ext>
            </a:extLst>
          </p:cNvPr>
          <p:cNvSpPr txBox="1"/>
          <p:nvPr/>
        </p:nvSpPr>
        <p:spPr>
          <a:xfrm>
            <a:off x="9534419" y="347726"/>
            <a:ext cx="2332233" cy="3159383"/>
          </a:xfrm>
          <a:prstGeom prst="ellipse">
            <a:avLst/>
          </a:prstGeom>
          <a:solidFill>
            <a:srgbClr val="FFD7D7"/>
          </a:solidFill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万博協会の隠ぺい工作が明らかになる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5886704-9860-7CD0-9681-5EBF65AA07E8}"/>
              </a:ext>
            </a:extLst>
          </p:cNvPr>
          <p:cNvCxnSpPr>
            <a:cxnSpLocks/>
          </p:cNvCxnSpPr>
          <p:nvPr/>
        </p:nvCxnSpPr>
        <p:spPr>
          <a:xfrm>
            <a:off x="4921321" y="3267182"/>
            <a:ext cx="15411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9177BC7-1178-8F7A-86CE-8ED5DB511498}"/>
              </a:ext>
            </a:extLst>
          </p:cNvPr>
          <p:cNvCxnSpPr>
            <a:cxnSpLocks/>
          </p:cNvCxnSpPr>
          <p:nvPr/>
        </p:nvCxnSpPr>
        <p:spPr>
          <a:xfrm>
            <a:off x="4356242" y="4294597"/>
            <a:ext cx="46336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8651B8F-2BAD-9ACF-F1BC-5B57CEFA2DCB}"/>
              </a:ext>
            </a:extLst>
          </p:cNvPr>
          <p:cNvSpPr txBox="1"/>
          <p:nvPr/>
        </p:nvSpPr>
        <p:spPr>
          <a:xfrm>
            <a:off x="554805" y="4422751"/>
            <a:ext cx="2003460" cy="1200329"/>
          </a:xfrm>
          <a:prstGeom prst="rect">
            <a:avLst/>
          </a:prstGeom>
          <a:solidFill>
            <a:srgbClr val="FFD7D7"/>
          </a:solidFill>
          <a:ln w="19050">
            <a:solidFill>
              <a:srgbClr val="87F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/>
              <a:t>連絡は</a:t>
            </a:r>
            <a:r>
              <a:rPr kumimoji="1" lang="en-US" altLang="ja-JP" sz="2400" b="1" dirty="0"/>
              <a:t>4</a:t>
            </a:r>
            <a:r>
              <a:rPr kumimoji="1" lang="ja-JP" altLang="en-US" sz="2400" b="1" dirty="0"/>
              <a:t>時間</a:t>
            </a:r>
            <a:r>
              <a:rPr kumimoji="1" lang="en-US" altLang="ja-JP" sz="2400" b="1" dirty="0"/>
              <a:t>35</a:t>
            </a:r>
            <a:r>
              <a:rPr kumimoji="1" lang="ja-JP" altLang="en-US" sz="2400" b="1" dirty="0"/>
              <a:t>分後</a:t>
            </a:r>
            <a:endParaRPr kumimoji="1" lang="en-US" altLang="ja-JP" sz="2400" b="1" dirty="0"/>
          </a:p>
          <a:p>
            <a:pPr algn="ctr"/>
            <a:r>
              <a:rPr lang="ja-JP" altLang="en-US" sz="2400" b="1" dirty="0"/>
              <a:t>　法令違反</a:t>
            </a:r>
            <a:endParaRPr kumimoji="1" lang="ja-JP" altLang="en-US" sz="2400" b="1" dirty="0"/>
          </a:p>
        </p:txBody>
      </p:sp>
      <p:sp>
        <p:nvSpPr>
          <p:cNvPr id="18" name="吹き出し: 円形 17">
            <a:extLst>
              <a:ext uri="{FF2B5EF4-FFF2-40B4-BE49-F238E27FC236}">
                <a16:creationId xmlns:a16="http://schemas.microsoft.com/office/drawing/2014/main" id="{D44721FB-3C5F-CD76-070D-ACE13E0C50FD}"/>
              </a:ext>
            </a:extLst>
          </p:cNvPr>
          <p:cNvSpPr/>
          <p:nvPr/>
        </p:nvSpPr>
        <p:spPr>
          <a:xfrm>
            <a:off x="1890446" y="2902026"/>
            <a:ext cx="762969" cy="438713"/>
          </a:xfrm>
          <a:prstGeom prst="wedgeEllipseCallou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吹き出し: 円形 19">
            <a:extLst>
              <a:ext uri="{FF2B5EF4-FFF2-40B4-BE49-F238E27FC236}">
                <a16:creationId xmlns:a16="http://schemas.microsoft.com/office/drawing/2014/main" id="{BE38543F-0E06-2EE8-CF1F-DA12530E451E}"/>
              </a:ext>
            </a:extLst>
          </p:cNvPr>
          <p:cNvSpPr/>
          <p:nvPr/>
        </p:nvSpPr>
        <p:spPr>
          <a:xfrm>
            <a:off x="1936681" y="3871062"/>
            <a:ext cx="762969" cy="565079"/>
          </a:xfrm>
          <a:prstGeom prst="wedgeEllipseCallout">
            <a:avLst>
              <a:gd name="adj1" fmla="val -59885"/>
              <a:gd name="adj2" fmla="val 9773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0F9F57D-5A27-7220-ACF5-5494FD1664EF}"/>
              </a:ext>
            </a:extLst>
          </p:cNvPr>
          <p:cNvCxnSpPr/>
          <p:nvPr/>
        </p:nvCxnSpPr>
        <p:spPr>
          <a:xfrm>
            <a:off x="4356242" y="3760342"/>
            <a:ext cx="463364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6B69C51-2B6C-D1A8-5E6C-9DB36F6CC8CE}"/>
              </a:ext>
            </a:extLst>
          </p:cNvPr>
          <p:cNvCxnSpPr>
            <a:cxnSpLocks/>
          </p:cNvCxnSpPr>
          <p:nvPr/>
        </p:nvCxnSpPr>
        <p:spPr>
          <a:xfrm>
            <a:off x="4274049" y="4006922"/>
            <a:ext cx="1489753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284896B-48C4-743B-BDE6-5CD30D32BB66}"/>
              </a:ext>
            </a:extLst>
          </p:cNvPr>
          <p:cNvCxnSpPr/>
          <p:nvPr/>
        </p:nvCxnSpPr>
        <p:spPr>
          <a:xfrm>
            <a:off x="8730351" y="3760342"/>
            <a:ext cx="927358" cy="5342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0C1AFD1-A4FF-9A2B-F2AF-866154BB24C1}"/>
              </a:ext>
            </a:extLst>
          </p:cNvPr>
          <p:cNvSpPr txBox="1"/>
          <p:nvPr/>
        </p:nvSpPr>
        <p:spPr>
          <a:xfrm rot="20889476">
            <a:off x="9470902" y="4206043"/>
            <a:ext cx="2065106" cy="1200329"/>
          </a:xfrm>
          <a:prstGeom prst="rect">
            <a:avLst/>
          </a:prstGeom>
          <a:noFill/>
          <a:ln w="19050">
            <a:solidFill>
              <a:srgbClr val="009E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/>
              <a:t>鹿島建設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 万博協会へは連絡</a:t>
            </a:r>
          </a:p>
        </p:txBody>
      </p:sp>
      <p:sp>
        <p:nvSpPr>
          <p:cNvPr id="31" name="吹き出し: 円形 30">
            <a:extLst>
              <a:ext uri="{FF2B5EF4-FFF2-40B4-BE49-F238E27FC236}">
                <a16:creationId xmlns:a16="http://schemas.microsoft.com/office/drawing/2014/main" id="{384EC4C0-5165-6B3C-278A-B97B5DCDAAFD}"/>
              </a:ext>
            </a:extLst>
          </p:cNvPr>
          <p:cNvSpPr/>
          <p:nvPr/>
        </p:nvSpPr>
        <p:spPr>
          <a:xfrm>
            <a:off x="2558266" y="4808306"/>
            <a:ext cx="1047964" cy="686619"/>
          </a:xfrm>
          <a:prstGeom prst="wedgeEllipseCallout">
            <a:avLst/>
          </a:prstGeom>
          <a:noFill/>
          <a:ln w="5715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A3660E4-A482-8799-1C97-32C2398C50E9}"/>
              </a:ext>
            </a:extLst>
          </p:cNvPr>
          <p:cNvSpPr txBox="1"/>
          <p:nvPr/>
        </p:nvSpPr>
        <p:spPr>
          <a:xfrm>
            <a:off x="431515" y="37955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1C15A7"/>
                </a:solidFill>
              </a:rPr>
              <a:t>⑫</a:t>
            </a:r>
            <a:endParaRPr kumimoji="1" lang="ja-JP" altLang="en-US" sz="3200" b="1" dirty="0">
              <a:solidFill>
                <a:srgbClr val="1C15A7"/>
              </a:solidFill>
            </a:endParaRPr>
          </a:p>
        </p:txBody>
      </p:sp>
      <p:pic>
        <p:nvPicPr>
          <p:cNvPr id="3" name="パワポ音声⑫">
            <a:hlinkClick r:id="" action="ppaction://media"/>
            <a:extLst>
              <a:ext uri="{FF2B5EF4-FFF2-40B4-BE49-F238E27FC236}">
                <a16:creationId xmlns:a16="http://schemas.microsoft.com/office/drawing/2014/main" id="{AEE1786F-5FA1-7A15-2505-66737182C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787" y="5997493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25316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05F8C6E-181A-BFB3-27C2-5752C8483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84" y="97634"/>
            <a:ext cx="9447973" cy="6760366"/>
          </a:xfr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9078BA-7391-2066-9F8D-D46B6540393C}"/>
              </a:ext>
            </a:extLst>
          </p:cNvPr>
          <p:cNvSpPr txBox="1"/>
          <p:nvPr/>
        </p:nvSpPr>
        <p:spPr>
          <a:xfrm>
            <a:off x="682302" y="3962259"/>
            <a:ext cx="1415772" cy="2750329"/>
          </a:xfrm>
          <a:prstGeom prst="rect">
            <a:avLst/>
          </a:prstGeom>
          <a:solidFill>
            <a:srgbClr val="C1F8FF"/>
          </a:solidFill>
          <a:ln w="19050">
            <a:solidFill>
              <a:srgbClr val="009ED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 wrap="square" tIns="180000" bIns="180000" rtlCol="0">
            <a:spAutoFit/>
          </a:bodyPr>
          <a:lstStyle/>
          <a:p>
            <a:r>
              <a:rPr kumimoji="1" lang="ja-JP" altLang="en-US" sz="2000" b="1" dirty="0">
                <a:solidFill>
                  <a:srgbClr val="FF0000"/>
                </a:solidFill>
              </a:rPr>
              <a:t>協会は床面だけとしていたが、天井にも破損があったことが判明</a:t>
            </a: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D295D376-3684-C758-2F63-DB700588B657}"/>
              </a:ext>
            </a:extLst>
          </p:cNvPr>
          <p:cNvSpPr/>
          <p:nvPr/>
        </p:nvSpPr>
        <p:spPr>
          <a:xfrm>
            <a:off x="3092521" y="5054885"/>
            <a:ext cx="762969" cy="565079"/>
          </a:xfrm>
          <a:prstGeom prst="wedgeEllipseCallou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8703B9-294E-0680-2CF0-96CEBFCA032A}"/>
              </a:ext>
            </a:extLst>
          </p:cNvPr>
          <p:cNvSpPr txBox="1"/>
          <p:nvPr/>
        </p:nvSpPr>
        <p:spPr>
          <a:xfrm>
            <a:off x="648844" y="296563"/>
            <a:ext cx="2031325" cy="1458096"/>
          </a:xfrm>
          <a:prstGeom prst="rect">
            <a:avLst/>
          </a:prstGeom>
          <a:solidFill>
            <a:srgbClr val="C1F8FF"/>
          </a:solidFill>
          <a:ln w="19050">
            <a:solidFill>
              <a:srgbClr val="00B0F0"/>
            </a:solidFill>
          </a:ln>
        </p:spPr>
        <p:txBody>
          <a:bodyPr vert="eaVert" wrap="square" tIns="72000" bIns="36000" rtlCol="0">
            <a:spAutoFit/>
          </a:bodyPr>
          <a:lstStyle/>
          <a:p>
            <a:pPr algn="ctr"/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 市民運動</a:t>
            </a:r>
            <a:endParaRPr kumimoji="1" lang="en-US" altLang="ja-JP" sz="2400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pPr algn="ctr"/>
            <a:r>
              <a:rPr kumimoji="1" lang="en-US" altLang="ja-JP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+</a:t>
            </a:r>
          </a:p>
          <a:p>
            <a:pPr algn="ctr"/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議　員</a:t>
            </a:r>
            <a:endParaRPr kumimoji="1" lang="en-US" altLang="ja-JP" sz="2400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pPr algn="ctr"/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＋</a:t>
            </a:r>
            <a:endParaRPr kumimoji="1" lang="en-US" altLang="ja-JP" sz="2400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pPr algn="ctr"/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メディア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5BF6D49-2F68-C203-B336-46D89BEAC07F}"/>
              </a:ext>
            </a:extLst>
          </p:cNvPr>
          <p:cNvSpPr txBox="1"/>
          <p:nvPr/>
        </p:nvSpPr>
        <p:spPr>
          <a:xfrm>
            <a:off x="24756" y="862441"/>
            <a:ext cx="65754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1C15A7"/>
                </a:solidFill>
              </a:rPr>
              <a:t>⑬</a:t>
            </a:r>
            <a:endParaRPr kumimoji="1" lang="ja-JP" altLang="en-US" sz="3200" b="1" dirty="0">
              <a:solidFill>
                <a:srgbClr val="1C15A7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7AB1A7-B0FF-6E46-B8C7-AB028D37C630}"/>
              </a:ext>
            </a:extLst>
          </p:cNvPr>
          <p:cNvSpPr txBox="1"/>
          <p:nvPr/>
        </p:nvSpPr>
        <p:spPr>
          <a:xfrm>
            <a:off x="648844" y="2224216"/>
            <a:ext cx="2031325" cy="830997"/>
          </a:xfrm>
          <a:prstGeom prst="rect">
            <a:avLst/>
          </a:prstGeom>
          <a:solidFill>
            <a:srgbClr val="FFE7E7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spc="600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追　及</a:t>
            </a:r>
            <a:endParaRPr lang="en-US" altLang="ja-JP" sz="2400" b="1" spc="600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pPr algn="ctr"/>
            <a:r>
              <a:rPr kumimoji="1" lang="ja-JP" altLang="en-US" sz="2400" b="1" spc="600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活発に</a:t>
            </a:r>
          </a:p>
        </p:txBody>
      </p:sp>
      <p:pic>
        <p:nvPicPr>
          <p:cNvPr id="3" name="パワポ音声⑬">
            <a:hlinkClick r:id="" action="ppaction://media"/>
            <a:extLst>
              <a:ext uri="{FF2B5EF4-FFF2-40B4-BE49-F238E27FC236}">
                <a16:creationId xmlns:a16="http://schemas.microsoft.com/office/drawing/2014/main" id="{FEA848D9-F0DD-2D12-5031-9CF8F9A1F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644" y="6175694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8340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A711544-A866-64E2-B221-B0BAD399F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99" y="15964"/>
            <a:ext cx="8314660" cy="6842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A794375-E97A-7380-9B19-F22D37623817}"/>
              </a:ext>
            </a:extLst>
          </p:cNvPr>
          <p:cNvSpPr txBox="1"/>
          <p:nvPr/>
        </p:nvSpPr>
        <p:spPr>
          <a:xfrm>
            <a:off x="491496" y="986319"/>
            <a:ext cx="2077403" cy="4561726"/>
          </a:xfrm>
          <a:prstGeom prst="ellipse">
            <a:avLst/>
          </a:prstGeom>
          <a:solidFill>
            <a:srgbClr val="BAEDF4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2800" b="1" dirty="0"/>
              <a:t>万博は国策、</a:t>
            </a:r>
            <a:endParaRPr kumimoji="1" lang="en-US" altLang="ja-JP" sz="2800" b="1" dirty="0"/>
          </a:p>
          <a:p>
            <a:pPr algn="ctr"/>
            <a:r>
              <a:rPr kumimoji="1" lang="ja-JP" altLang="en-US" sz="2800" b="1" dirty="0"/>
              <a:t>大阪 関西の運動</a:t>
            </a:r>
            <a:r>
              <a:rPr lang="ja-JP" altLang="en-US" sz="2800" b="1" dirty="0"/>
              <a:t>を</a:t>
            </a:r>
            <a:endParaRPr kumimoji="1" lang="en-US" altLang="ja-JP" sz="2800" b="1" dirty="0"/>
          </a:p>
          <a:p>
            <a:pPr algn="ctr"/>
            <a:r>
              <a:rPr lang="ja-JP" altLang="en-US" sz="2800" b="1" dirty="0"/>
              <a:t>全国の運動へ！</a:t>
            </a:r>
            <a:endParaRPr kumimoji="1" lang="ja-JP" altLang="en-US" sz="28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3EC81A-16D6-9578-3A0D-B81A92CD5F5D}"/>
              </a:ext>
            </a:extLst>
          </p:cNvPr>
          <p:cNvSpPr txBox="1"/>
          <p:nvPr/>
        </p:nvSpPr>
        <p:spPr>
          <a:xfrm>
            <a:off x="431515" y="37955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⑭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EF7E3BE-71E6-5C60-4934-4F139A86757E}"/>
              </a:ext>
            </a:extLst>
          </p:cNvPr>
          <p:cNvCxnSpPr/>
          <p:nvPr/>
        </p:nvCxnSpPr>
        <p:spPr>
          <a:xfrm flipV="1">
            <a:off x="2978331" y="783771"/>
            <a:ext cx="6818812" cy="98406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パワポ音声⑭">
            <a:hlinkClick r:id="" action="ppaction://media"/>
            <a:extLst>
              <a:ext uri="{FF2B5EF4-FFF2-40B4-BE49-F238E27FC236}">
                <a16:creationId xmlns:a16="http://schemas.microsoft.com/office/drawing/2014/main" id="{1A507562-02E0-EFDB-7987-38B54CA34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380" y="594877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40076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572C8EF-63FC-48E8-AC61-1453A3B4D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76" y="740229"/>
            <a:ext cx="8450735" cy="522766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BB54A5-0C18-3F62-4CB2-492630F73AB7}"/>
              </a:ext>
            </a:extLst>
          </p:cNvPr>
          <p:cNvSpPr txBox="1"/>
          <p:nvPr/>
        </p:nvSpPr>
        <p:spPr>
          <a:xfrm>
            <a:off x="211648" y="890106"/>
            <a:ext cx="514412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0" spc="2040" dirty="0">
                <a:ln w="19050">
                  <a:solidFill>
                    <a:srgbClr val="FF0000"/>
                  </a:solidFill>
                </a:ln>
                <a:solidFill>
                  <a:srgbClr val="FA91FD"/>
                </a:solidFill>
                <a:latin typeface="HGP創英角ﾎﾟｯﾌﾟ体" panose="040B0A00000000000000" pitchFamily="82" charset="-128"/>
                <a:ea typeface="HGP創英角ﾎﾟｯﾌﾟ体" panose="040B0A00000000000000" pitchFamily="82" charset="-128"/>
                <a:cs typeface="851手書き雑フォント" panose="02000600000000000000" pitchFamily="2" charset="-128"/>
              </a:rPr>
              <a:t>おしまい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BAFA87-C557-A980-F048-330AC66A0B5D}"/>
              </a:ext>
            </a:extLst>
          </p:cNvPr>
          <p:cNvSpPr txBox="1"/>
          <p:nvPr/>
        </p:nvSpPr>
        <p:spPr>
          <a:xfrm>
            <a:off x="431515" y="37955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⑮</a:t>
            </a:r>
          </a:p>
        </p:txBody>
      </p:sp>
      <p:pic>
        <p:nvPicPr>
          <p:cNvPr id="3" name="パワポ音声⑮">
            <a:hlinkClick r:id="" action="ppaction://media"/>
            <a:extLst>
              <a:ext uri="{FF2B5EF4-FFF2-40B4-BE49-F238E27FC236}">
                <a16:creationId xmlns:a16="http://schemas.microsoft.com/office/drawing/2014/main" id="{250D27D1-8122-D1A6-4213-D391159B3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6827" y="5844712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74248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B341F5F5-6C3B-1545-CDC8-8792FC49F6A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083816"/>
              </p:ext>
            </p:extLst>
          </p:nvPr>
        </p:nvGraphicFramePr>
        <p:xfrm>
          <a:off x="3309111" y="120278"/>
          <a:ext cx="7045233" cy="682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5953962" imgH="5770546" progId="Word.Document.12">
                  <p:embed/>
                </p:oleObj>
              </mc:Choice>
              <mc:Fallback>
                <p:oleObj name="Document" r:id="rId5" imgW="5953962" imgH="5770546" progId="Word.Document.12">
                  <p:embed/>
                  <p:pic>
                    <p:nvPicPr>
                      <p:cNvPr id="4" name="コンテンツ プレースホルダー 3">
                        <a:extLst>
                          <a:ext uri="{FF2B5EF4-FFF2-40B4-BE49-F238E27FC236}">
                            <a16:creationId xmlns:a16="http://schemas.microsoft.com/office/drawing/2014/main" id="{B341F5F5-6C3B-1545-CDC8-8792FC49F6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09111" y="120278"/>
                        <a:ext cx="7045233" cy="6828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44DD1E-9D3B-0B0E-53A0-118CABA8A32A}"/>
              </a:ext>
            </a:extLst>
          </p:cNvPr>
          <p:cNvSpPr txBox="1"/>
          <p:nvPr/>
        </p:nvSpPr>
        <p:spPr>
          <a:xfrm>
            <a:off x="165463" y="1802674"/>
            <a:ext cx="3614057" cy="152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万博・カジノ予定地</a:t>
            </a:r>
            <a:endParaRPr kumimoji="1"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夢洲</a:t>
            </a:r>
            <a:r>
              <a:rPr lang="en-US" altLang="ja-JP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ゆめしま</a:t>
            </a:r>
            <a:r>
              <a:rPr lang="en-US" altLang="ja-JP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endParaRPr kumimoji="1" lang="ja-JP" altLang="en-US" sz="36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137978-8228-E0DD-BCA3-4E86E9D0CA58}"/>
              </a:ext>
            </a:extLst>
          </p:cNvPr>
          <p:cNvSpPr txBox="1"/>
          <p:nvPr/>
        </p:nvSpPr>
        <p:spPr>
          <a:xfrm>
            <a:off x="2753475" y="3606963"/>
            <a:ext cx="12394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3200" b="1" dirty="0">
                <a:solidFill>
                  <a:srgbClr val="FF0000"/>
                </a:solidFill>
              </a:rPr>
              <a:t>夢洲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079D6AC-5E8F-4532-690D-DDE8CCF6A574}"/>
              </a:ext>
            </a:extLst>
          </p:cNvPr>
          <p:cNvSpPr/>
          <p:nvPr/>
        </p:nvSpPr>
        <p:spPr>
          <a:xfrm>
            <a:off x="3893906" y="3786543"/>
            <a:ext cx="380144" cy="405195"/>
          </a:xfrm>
          <a:prstGeom prst="rightArrow">
            <a:avLst>
              <a:gd name="adj1" fmla="val 50000"/>
              <a:gd name="adj2" fmla="val 42393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A6D05E-89B8-72D4-C0A4-BA601D896420}"/>
              </a:ext>
            </a:extLst>
          </p:cNvPr>
          <p:cNvSpPr txBox="1"/>
          <p:nvPr/>
        </p:nvSpPr>
        <p:spPr>
          <a:xfrm>
            <a:off x="380144" y="4582274"/>
            <a:ext cx="3513762" cy="1815882"/>
          </a:xfrm>
          <a:prstGeom prst="rect">
            <a:avLst/>
          </a:prstGeom>
          <a:solidFill>
            <a:srgbClr val="FFD7D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/>
              <a:t>人工島</a:t>
            </a:r>
            <a:endParaRPr lang="en-US" altLang="ja-JP" sz="3200" b="1" dirty="0"/>
          </a:p>
          <a:p>
            <a:r>
              <a:rPr lang="ja-JP" altLang="en-US" sz="3200" b="1" dirty="0"/>
              <a:t>ゴミの最終処分場</a:t>
            </a:r>
            <a:endParaRPr lang="en-US" altLang="ja-JP" sz="3200" b="1" dirty="0"/>
          </a:p>
          <a:p>
            <a:r>
              <a:rPr kumimoji="1" lang="ja-JP" altLang="en-US" sz="3200" b="1" dirty="0"/>
              <a:t>　‘</a:t>
            </a:r>
            <a:r>
              <a:rPr kumimoji="1" lang="en-US" altLang="ja-JP" sz="2000" b="1" dirty="0"/>
              <a:t>85</a:t>
            </a:r>
            <a:r>
              <a:rPr kumimoji="1" lang="ja-JP" altLang="en-US" sz="2000" b="1" dirty="0"/>
              <a:t>年から受け入れ開始</a:t>
            </a:r>
            <a:endParaRPr kumimoji="1" lang="ja-JP" altLang="en-US" sz="32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119CA9-A15D-ECD9-5507-6922F5B23A7C}"/>
              </a:ext>
            </a:extLst>
          </p:cNvPr>
          <p:cNvSpPr txBox="1"/>
          <p:nvPr/>
        </p:nvSpPr>
        <p:spPr>
          <a:xfrm>
            <a:off x="431515" y="37955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②</a:t>
            </a:r>
          </a:p>
        </p:txBody>
      </p:sp>
      <p:pic>
        <p:nvPicPr>
          <p:cNvPr id="8" name="パワポ音声②">
            <a:hlinkClick r:id="" action="ppaction://media"/>
            <a:extLst>
              <a:ext uri="{FF2B5EF4-FFF2-40B4-BE49-F238E27FC236}">
                <a16:creationId xmlns:a16="http://schemas.microsoft.com/office/drawing/2014/main" id="{E361913C-7E4B-3DE7-3733-ED9813D64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7794" y="61021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7620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649654D9-9CEE-1DF1-9E30-EFC8787AA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45" y="471071"/>
            <a:ext cx="8170225" cy="5777350"/>
          </a:xfr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001FF6-A10D-7ABA-9E4D-18C5A7D433E3}"/>
              </a:ext>
            </a:extLst>
          </p:cNvPr>
          <p:cNvSpPr txBox="1"/>
          <p:nvPr/>
        </p:nvSpPr>
        <p:spPr>
          <a:xfrm>
            <a:off x="472530" y="4576799"/>
            <a:ext cx="2569029" cy="83099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/>
              <a:t>役立っていた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夢　洲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A2169C-48BA-6511-CBB8-BDE58A6568E9}"/>
              </a:ext>
            </a:extLst>
          </p:cNvPr>
          <p:cNvSpPr txBox="1"/>
          <p:nvPr/>
        </p:nvSpPr>
        <p:spPr>
          <a:xfrm>
            <a:off x="472530" y="5850327"/>
            <a:ext cx="2569029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/>
              <a:t>間違った使い方</a:t>
            </a:r>
            <a:endParaRPr lang="en-US" altLang="ja-JP" sz="2400" b="1" dirty="0"/>
          </a:p>
          <a:p>
            <a:pPr algn="ctr"/>
            <a:r>
              <a:rPr lang="ja-JP" altLang="en-US" sz="2400" b="1" dirty="0"/>
              <a:t>＝万博・カジノ</a:t>
            </a:r>
            <a:endParaRPr kumimoji="1" lang="ja-JP" altLang="en-US" sz="2400" b="1" dirty="0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A5B5E878-B73D-84F2-F1A4-8B072CB24F33}"/>
              </a:ext>
            </a:extLst>
          </p:cNvPr>
          <p:cNvSpPr/>
          <p:nvPr/>
        </p:nvSpPr>
        <p:spPr>
          <a:xfrm>
            <a:off x="1511873" y="5389343"/>
            <a:ext cx="352544" cy="460984"/>
          </a:xfrm>
          <a:prstGeom prst="downArrow">
            <a:avLst>
              <a:gd name="adj1" fmla="val 3995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28626C9-A583-DF5E-48C6-608646DD47AD}"/>
              </a:ext>
            </a:extLst>
          </p:cNvPr>
          <p:cNvSpPr txBox="1"/>
          <p:nvPr/>
        </p:nvSpPr>
        <p:spPr>
          <a:xfrm>
            <a:off x="258798" y="178684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1C15A7"/>
                </a:solidFill>
              </a:rPr>
              <a:t>③</a:t>
            </a:r>
            <a:endParaRPr kumimoji="1" lang="ja-JP" altLang="en-US" sz="3200" b="1" dirty="0">
              <a:solidFill>
                <a:srgbClr val="1C15A7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7B03BE-5AB8-AB4E-033B-A9BB556558F7}"/>
              </a:ext>
            </a:extLst>
          </p:cNvPr>
          <p:cNvSpPr txBox="1"/>
          <p:nvPr/>
        </p:nvSpPr>
        <p:spPr>
          <a:xfrm>
            <a:off x="587571" y="666822"/>
            <a:ext cx="2837423" cy="919401"/>
          </a:xfrm>
          <a:prstGeom prst="wedgeRoundRectCallout">
            <a:avLst>
              <a:gd name="adj1" fmla="val -28681"/>
              <a:gd name="adj2" fmla="val 66290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/>
              <a:t>負の遺産の夢洲を</a:t>
            </a:r>
            <a:endParaRPr lang="en-US" altLang="ja-JP" sz="2400" b="1" dirty="0"/>
          </a:p>
          <a:p>
            <a:pPr algn="ctr"/>
            <a:r>
              <a:rPr lang="ja-JP" altLang="en-US" sz="2400" b="1" dirty="0"/>
              <a:t>万博用地に</a:t>
            </a:r>
            <a:endParaRPr kumimoji="1" lang="ja-JP" altLang="en-US" sz="2400" b="1" dirty="0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63CCB851-F09B-11D8-0E75-7E325CFD3549}"/>
              </a:ext>
            </a:extLst>
          </p:cNvPr>
          <p:cNvSpPr/>
          <p:nvPr/>
        </p:nvSpPr>
        <p:spPr>
          <a:xfrm>
            <a:off x="331142" y="1860356"/>
            <a:ext cx="2346627" cy="266357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50843C-0392-BE58-3DAC-8768C83FAB24}"/>
              </a:ext>
            </a:extLst>
          </p:cNvPr>
          <p:cNvSpPr txBox="1"/>
          <p:nvPr/>
        </p:nvSpPr>
        <p:spPr>
          <a:xfrm>
            <a:off x="2359270" y="1807489"/>
            <a:ext cx="136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2016</a:t>
            </a:r>
            <a:r>
              <a:rPr kumimoji="1" lang="ja-JP" altLang="en-US" b="1" dirty="0"/>
              <a:t>年、松井知事</a:t>
            </a:r>
            <a:endParaRPr kumimoji="1" lang="en-US" altLang="ja-JP" b="1" dirty="0"/>
          </a:p>
        </p:txBody>
      </p:sp>
      <p:pic>
        <p:nvPicPr>
          <p:cNvPr id="5" name="パワポ音声③">
            <a:hlinkClick r:id="" action="ppaction://media"/>
            <a:extLst>
              <a:ext uri="{FF2B5EF4-FFF2-40B4-BE49-F238E27FC236}">
                <a16:creationId xmlns:a16="http://schemas.microsoft.com/office/drawing/2014/main" id="{9F5E5E96-4B2B-00FA-62CC-2E6EB861C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0466" y="6274924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853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AA265FE5-E92A-C32C-12E3-1CF0DDA2E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61" y="294137"/>
            <a:ext cx="10464555" cy="5812788"/>
          </a:xfr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7C81F5-2450-6B5C-2544-05C665824E57}"/>
              </a:ext>
            </a:extLst>
          </p:cNvPr>
          <p:cNvSpPr txBox="1"/>
          <p:nvPr/>
        </p:nvSpPr>
        <p:spPr>
          <a:xfrm>
            <a:off x="3517345" y="294137"/>
            <a:ext cx="3175000" cy="756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/>
              <a:t>夢洲１区</a:t>
            </a:r>
            <a:r>
              <a:rPr lang="en-US" altLang="ja-JP" b="1" dirty="0"/>
              <a:t>GW</a:t>
            </a:r>
            <a:r>
              <a:rPr lang="ja-JP" altLang="en-US" b="1" dirty="0"/>
              <a:t>エリア</a:t>
            </a:r>
            <a:endParaRPr lang="en-US" altLang="ja-JP" b="1" dirty="0"/>
          </a:p>
          <a:p>
            <a:pPr algn="ctr">
              <a:spcAft>
                <a:spcPts val="600"/>
              </a:spcAft>
            </a:pPr>
            <a:r>
              <a:rPr lang="ja-JP" altLang="en-US" b="1" dirty="0"/>
              <a:t>屋外イベント広場 東トイレ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　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pPr algn="ctr"/>
            <a:endParaRPr kumimoji="1" lang="ja-JP" altLang="en-US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413348-87D2-86BA-8D54-1A4621909AA2}"/>
              </a:ext>
            </a:extLst>
          </p:cNvPr>
          <p:cNvSpPr txBox="1"/>
          <p:nvPr/>
        </p:nvSpPr>
        <p:spPr>
          <a:xfrm>
            <a:off x="431515" y="37955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1C15A7"/>
                </a:solidFill>
              </a:rPr>
              <a:t>④</a:t>
            </a:r>
            <a:endParaRPr kumimoji="1" lang="ja-JP" altLang="en-US" sz="3200" b="1" dirty="0">
              <a:solidFill>
                <a:srgbClr val="1C15A7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EDC4E3-D466-3EFD-2112-4392F05E4D44}"/>
              </a:ext>
            </a:extLst>
          </p:cNvPr>
          <p:cNvSpPr txBox="1"/>
          <p:nvPr/>
        </p:nvSpPr>
        <p:spPr>
          <a:xfrm>
            <a:off x="3517345" y="5263596"/>
            <a:ext cx="38351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3.28</a:t>
            </a:r>
            <a:r>
              <a:rPr kumimoji="1" lang="ja-JP" altLang="en-US" sz="3200" b="1" dirty="0">
                <a:solidFill>
                  <a:srgbClr val="FF0000"/>
                </a:solidFill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ガス爆発事故</a:t>
            </a:r>
            <a:endParaRPr kumimoji="1" lang="ja-JP" altLang="en-US" sz="3200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830173C-FAA0-22E9-C145-63A0AFE71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1" y="1414728"/>
            <a:ext cx="3175000" cy="21209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EE0399-E383-CD11-2D14-1535EBD3A20C}"/>
              </a:ext>
            </a:extLst>
          </p:cNvPr>
          <p:cNvSpPr txBox="1"/>
          <p:nvPr/>
        </p:nvSpPr>
        <p:spPr>
          <a:xfrm>
            <a:off x="7927940" y="751075"/>
            <a:ext cx="3175000" cy="2015936"/>
          </a:xfrm>
          <a:prstGeom prst="rect">
            <a:avLst/>
          </a:prstGeom>
          <a:solidFill>
            <a:srgbClr val="FFE7E7"/>
          </a:solidFill>
          <a:ln w="12700">
            <a:solidFill>
              <a:schemeClr val="bg1"/>
            </a:solidFill>
          </a:ln>
        </p:spPr>
        <p:txBody>
          <a:bodyPr wrap="square" tIns="0" rtlCol="0">
            <a:spAutoFit/>
          </a:bodyPr>
          <a:lstStyle/>
          <a:p>
            <a:endParaRPr kumimoji="1" lang="en-US" altLang="ja-JP" sz="16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1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作業員がガスバーナーで窓枠を溶接中、</a:t>
            </a:r>
            <a:endParaRPr lang="en-US" altLang="ja-JP" sz="16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地下ピットに溜まっていたメタンガスに引火、爆発。</a:t>
            </a:r>
            <a:endParaRPr kumimoji="1" lang="en-US" altLang="ja-JP" sz="16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1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コンクリートの床が約</a:t>
            </a:r>
            <a:r>
              <a:rPr lang="en-US" altLang="ja-JP" sz="1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100</a:t>
            </a:r>
            <a:r>
              <a:rPr lang="ja-JP" altLang="en-US" sz="1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㎡破損、天井材に穴やへこみ。</a:t>
            </a:r>
            <a:endParaRPr lang="en-US" altLang="ja-JP" sz="16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1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けが人はなし。</a:t>
            </a:r>
          </a:p>
        </p:txBody>
      </p:sp>
      <p:pic>
        <p:nvPicPr>
          <p:cNvPr id="8" name="パワポ音声④">
            <a:hlinkClick r:id="" action="ppaction://media"/>
            <a:extLst>
              <a:ext uri="{FF2B5EF4-FFF2-40B4-BE49-F238E27FC236}">
                <a16:creationId xmlns:a16="http://schemas.microsoft.com/office/drawing/2014/main" id="{D0EE8887-BB95-CAA7-564F-73E2685E2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618631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5892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ABB7CD-369F-BB4B-CC0B-7EEF919C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751" y="4125377"/>
            <a:ext cx="3934047" cy="232864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現場近くで作業していた</a:t>
            </a:r>
            <a:br>
              <a:rPr kumimoji="1" lang="en-US" altLang="ja-JP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</a:br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労働者が</a:t>
            </a:r>
            <a:br>
              <a:rPr kumimoji="1" lang="en-US" altLang="ja-JP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</a:br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国会議員に提供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513B012-6715-6532-A3AB-5AFEBA606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25" y="80242"/>
            <a:ext cx="4890976" cy="652130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FDB4E0-F057-AFAD-7C73-CA6D686E22DE}"/>
              </a:ext>
            </a:extLst>
          </p:cNvPr>
          <p:cNvSpPr txBox="1"/>
          <p:nvPr/>
        </p:nvSpPr>
        <p:spPr>
          <a:xfrm>
            <a:off x="7630629" y="793631"/>
            <a:ext cx="4274289" cy="1938992"/>
          </a:xfrm>
          <a:prstGeom prst="rect">
            <a:avLst/>
          </a:prstGeom>
          <a:solidFill>
            <a:srgbClr val="FFD7D7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/>
              <a:t>地下ピット入口の鉄製扉が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 dirty="0"/>
              <a:t>ひん曲がる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7860E0-297B-B280-9242-E0A7C3F0B5DC}"/>
              </a:ext>
            </a:extLst>
          </p:cNvPr>
          <p:cNvSpPr txBox="1"/>
          <p:nvPr/>
        </p:nvSpPr>
        <p:spPr>
          <a:xfrm>
            <a:off x="431515" y="37955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⑤</a:t>
            </a:r>
          </a:p>
        </p:txBody>
      </p:sp>
      <p:pic>
        <p:nvPicPr>
          <p:cNvPr id="6" name="パワポ音声⑤">
            <a:hlinkClick r:id="" action="ppaction://media"/>
            <a:extLst>
              <a:ext uri="{FF2B5EF4-FFF2-40B4-BE49-F238E27FC236}">
                <a16:creationId xmlns:a16="http://schemas.microsoft.com/office/drawing/2014/main" id="{7C128242-1004-5E83-FD22-A19E2FB52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2150" y="5159851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9007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06811C-1DE9-0945-E00F-28975D5D3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0" y="515678"/>
            <a:ext cx="2743200" cy="2913322"/>
          </a:xfrm>
        </p:spPr>
        <p:txBody>
          <a:bodyPr>
            <a:normAutofit fontScale="90000"/>
          </a:bodyPr>
          <a:lstStyle/>
          <a:p>
            <a:pPr algn="ctr">
              <a:spcBef>
                <a:spcPts val="1200"/>
              </a:spcBef>
              <a:spcAft>
                <a:spcPts val="1800"/>
              </a:spcAft>
            </a:pPr>
            <a:r>
              <a:rPr kumimoji="1" lang="ja-JP" altLang="en-US" sz="2800" b="1" spc="200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天  井</a:t>
            </a:r>
            <a:br>
              <a:rPr kumimoji="1" lang="en-US" altLang="ja-JP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</a:br>
            <a:r>
              <a:rPr kumimoji="1" lang="en-US" altLang="ja-JP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2.5</a:t>
            </a:r>
            <a:r>
              <a:rPr kumimoji="1" lang="ja-JP" altLang="en-US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ｍ</a:t>
            </a:r>
            <a:r>
              <a:rPr kumimoji="1" lang="en-US" altLang="ja-JP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×2.85</a:t>
            </a:r>
            <a:r>
              <a:rPr kumimoji="1" lang="ja-JP" altLang="en-US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ｍ</a:t>
            </a:r>
            <a:br>
              <a:rPr kumimoji="1" lang="en-US" altLang="ja-JP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</a:br>
            <a:r>
              <a:rPr kumimoji="1" lang="ja-JP" altLang="en-US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いくつもの</a:t>
            </a:r>
            <a:br>
              <a:rPr kumimoji="1" lang="en-US" altLang="ja-JP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</a:br>
            <a:r>
              <a:rPr kumimoji="1" lang="ja-JP" altLang="en-US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へこみ</a:t>
            </a:r>
            <a:br>
              <a:rPr kumimoji="1" lang="en-US" altLang="ja-JP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</a:br>
            <a:br>
              <a:rPr kumimoji="1" lang="en-US" altLang="ja-JP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</a:br>
            <a:r>
              <a:rPr kumimoji="1" lang="ja-JP" altLang="en-US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飛ばされたコンクリート片による穴も</a:t>
            </a:r>
            <a:r>
              <a:rPr kumimoji="1" lang="en-US" altLang="ja-JP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2</a:t>
            </a:r>
            <a:r>
              <a:rPr kumimoji="1" lang="ja-JP" altLang="en-US" sz="28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か所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73ADC88-4DEC-6069-D5AB-6A4A691EA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1153" y="-2515816"/>
            <a:ext cx="12249953" cy="937381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872AA4-C6A2-419F-A57F-E20ED90A89EE}"/>
              </a:ext>
            </a:extLst>
          </p:cNvPr>
          <p:cNvSpPr txBox="1"/>
          <p:nvPr/>
        </p:nvSpPr>
        <p:spPr>
          <a:xfrm>
            <a:off x="9636596" y="4526440"/>
            <a:ext cx="2329247" cy="1815882"/>
          </a:xfrm>
          <a:prstGeom prst="rect">
            <a:avLst/>
          </a:prstGeom>
          <a:solidFill>
            <a:srgbClr val="FFC6C6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/>
              <a:t>隠ぺいの声に</a:t>
            </a:r>
            <a:r>
              <a:rPr lang="ja-JP" altLang="en-US" sz="2800" b="1" dirty="0"/>
              <a:t>押され</a:t>
            </a:r>
            <a:r>
              <a:rPr kumimoji="1" lang="ja-JP" altLang="en-US" sz="2800" b="1" dirty="0"/>
              <a:t>、</a:t>
            </a:r>
            <a:endParaRPr kumimoji="1" lang="en-US" altLang="ja-JP" sz="2800" b="1" dirty="0"/>
          </a:p>
          <a:p>
            <a:pPr algn="ctr"/>
            <a:r>
              <a:rPr kumimoji="1" lang="ja-JP" altLang="en-US" sz="2800" b="1" dirty="0"/>
              <a:t>協会が</a:t>
            </a:r>
            <a:r>
              <a:rPr kumimoji="1" lang="en-US" altLang="ja-JP" sz="2800" b="1" dirty="0"/>
              <a:t>5/27</a:t>
            </a:r>
            <a:r>
              <a:rPr kumimoji="1" lang="ja-JP" altLang="en-US" sz="2800" b="1" dirty="0"/>
              <a:t>に公表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07F155-5AFF-4FE3-2256-E064F125F514}"/>
              </a:ext>
            </a:extLst>
          </p:cNvPr>
          <p:cNvSpPr txBox="1"/>
          <p:nvPr/>
        </p:nvSpPr>
        <p:spPr>
          <a:xfrm>
            <a:off x="0" y="24037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⑥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3DD4C3-AB21-9F4C-7C7F-56FFA0126EB9}"/>
              </a:ext>
            </a:extLst>
          </p:cNvPr>
          <p:cNvSpPr txBox="1"/>
          <p:nvPr/>
        </p:nvSpPr>
        <p:spPr>
          <a:xfrm>
            <a:off x="2117559" y="2662989"/>
            <a:ext cx="6256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穴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1EFE32-0F22-EF67-4E07-305DF209152B}"/>
              </a:ext>
            </a:extLst>
          </p:cNvPr>
          <p:cNvSpPr txBox="1"/>
          <p:nvPr/>
        </p:nvSpPr>
        <p:spPr>
          <a:xfrm>
            <a:off x="5783179" y="4148623"/>
            <a:ext cx="6256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穴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52A5918B-CE97-1829-E925-D87C27FABD56}"/>
              </a:ext>
            </a:extLst>
          </p:cNvPr>
          <p:cNvSpPr/>
          <p:nvPr/>
        </p:nvSpPr>
        <p:spPr>
          <a:xfrm rot="6799046">
            <a:off x="5726750" y="4778638"/>
            <a:ext cx="481263" cy="2180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EE251B93-85CE-F350-4783-0BA01BDAB8F4}"/>
              </a:ext>
            </a:extLst>
          </p:cNvPr>
          <p:cNvSpPr/>
          <p:nvPr/>
        </p:nvSpPr>
        <p:spPr>
          <a:xfrm rot="3789468">
            <a:off x="2373168" y="3319951"/>
            <a:ext cx="481263" cy="2180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パワポ音声⑥">
            <a:hlinkClick r:id="" action="ppaction://media"/>
            <a:extLst>
              <a:ext uri="{FF2B5EF4-FFF2-40B4-BE49-F238E27FC236}">
                <a16:creationId xmlns:a16="http://schemas.microsoft.com/office/drawing/2014/main" id="{43EFC750-0107-926F-9C54-38D191746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9264" y="6139122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7009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523E94E-4EB9-16CE-CE1A-6901FC2C6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85" y="0"/>
            <a:ext cx="9998029" cy="5368889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DAD318-789C-6290-D3D9-DDDC7F933460}"/>
              </a:ext>
            </a:extLst>
          </p:cNvPr>
          <p:cNvSpPr txBox="1"/>
          <p:nvPr/>
        </p:nvSpPr>
        <p:spPr>
          <a:xfrm rot="20790387">
            <a:off x="4157750" y="2744405"/>
            <a:ext cx="6623590" cy="647664"/>
          </a:xfrm>
          <a:prstGeom prst="rect">
            <a:avLst/>
          </a:prstGeom>
          <a:solidFill>
            <a:srgbClr val="B7FBBA"/>
          </a:solidFill>
          <a:ln w="3175">
            <a:solidFill>
              <a:schemeClr val="tx1"/>
            </a:solidFill>
          </a:ln>
        </p:spPr>
        <p:txBody>
          <a:bodyPr wrap="square" lIns="360000" bIns="108000" rtlCol="0">
            <a:spAutoFit/>
          </a:bodyPr>
          <a:lstStyle/>
          <a:p>
            <a:r>
              <a:rPr lang="en-US" altLang="ja-JP" sz="2000" b="1" dirty="0">
                <a:ln>
                  <a:solidFill>
                    <a:schemeClr val="bg1"/>
                  </a:solidFill>
                </a:ln>
                <a:latin typeface="HGP創英角ﾎﾟｯﾌﾟ体" panose="040B0A00000000000000" pitchFamily="82" charset="-128"/>
                <a:ea typeface="HGP創英角ﾎﾟｯﾌﾟ体" panose="040B0A00000000000000" pitchFamily="82" charset="-128"/>
              </a:rPr>
              <a:t>4/19</a:t>
            </a:r>
            <a:r>
              <a:rPr lang="ja-JP" altLang="en-US" sz="2000" b="1" dirty="0">
                <a:ln>
                  <a:solidFill>
                    <a:schemeClr val="bg1"/>
                  </a:solidFill>
                </a:ln>
                <a:latin typeface="HGP創英角ﾎﾟｯﾌﾟ体" panose="040B0A00000000000000" pitchFamily="82" charset="-128"/>
                <a:ea typeface="HGP創英角ﾎﾟｯﾌﾟ体" panose="040B0A00000000000000" pitchFamily="82" charset="-128"/>
              </a:rPr>
              <a:t>会見 </a:t>
            </a:r>
            <a:r>
              <a:rPr kumimoji="1" lang="ja-JP" altLang="en-US" sz="3200" b="1" dirty="0">
                <a:ln>
                  <a:solidFill>
                    <a:schemeClr val="bg1"/>
                  </a:solidFill>
                </a:ln>
                <a:latin typeface="HGP創英角ﾎﾟｯﾌﾟ体" panose="040B0A00000000000000" pitchFamily="82" charset="-128"/>
                <a:ea typeface="HGP創英角ﾎﾟｯﾌﾟ体" panose="040B0A00000000000000" pitchFamily="82" charset="-128"/>
              </a:rPr>
              <a:t>作業員に責任を押し付ける</a:t>
            </a:r>
            <a:endParaRPr kumimoji="1" lang="ja-JP" altLang="en-US" sz="2800" b="1" dirty="0">
              <a:ln>
                <a:solidFill>
                  <a:schemeClr val="bg1"/>
                </a:solidFill>
              </a:ln>
              <a:latin typeface="HGP創英角ﾎﾟｯﾌﾟ体" panose="040B0A00000000000000" pitchFamily="82" charset="-128"/>
              <a:ea typeface="HGP創英角ﾎﾟｯﾌﾟ体" panose="040B0A00000000000000" pitchFamily="82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F698C7-8D34-7B60-F0D3-A45AA1379885}"/>
              </a:ext>
            </a:extLst>
          </p:cNvPr>
          <p:cNvSpPr txBox="1"/>
          <p:nvPr/>
        </p:nvSpPr>
        <p:spPr>
          <a:xfrm>
            <a:off x="431515" y="379556"/>
            <a:ext cx="6575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1C15A7"/>
                </a:solidFill>
              </a:rPr>
              <a:t>⑦</a:t>
            </a:r>
            <a:endParaRPr kumimoji="1" lang="ja-JP" altLang="en-US" sz="3200" b="1" dirty="0">
              <a:solidFill>
                <a:srgbClr val="1C15A7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7557A9-143A-9F07-7332-1FDA65C2E182}"/>
              </a:ext>
            </a:extLst>
          </p:cNvPr>
          <p:cNvSpPr txBox="1"/>
          <p:nvPr/>
        </p:nvSpPr>
        <p:spPr>
          <a:xfrm>
            <a:off x="2788920" y="5707691"/>
            <a:ext cx="7271951" cy="769441"/>
          </a:xfrm>
          <a:prstGeom prst="rect">
            <a:avLst/>
          </a:prstGeom>
          <a:solidFill>
            <a:srgbClr val="B7FBB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/>
              <a:t>4/22</a:t>
            </a:r>
            <a:r>
              <a:rPr kumimoji="1" lang="ja-JP" altLang="en-US" sz="3600" b="1" dirty="0"/>
              <a:t>　火を使った工事を再開</a:t>
            </a:r>
            <a:r>
              <a:rPr kumimoji="1" lang="ja-JP" altLang="en-US" sz="4400" b="1" dirty="0"/>
              <a:t>😖</a:t>
            </a:r>
            <a:endParaRPr kumimoji="1" lang="ja-JP" altLang="en-US" sz="36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017D777-29A5-6314-9821-75F00EB3910F}"/>
              </a:ext>
            </a:extLst>
          </p:cNvPr>
          <p:cNvSpPr txBox="1"/>
          <p:nvPr/>
        </p:nvSpPr>
        <p:spPr>
          <a:xfrm>
            <a:off x="2151016" y="385023"/>
            <a:ext cx="2478195" cy="1532334"/>
          </a:xfrm>
          <a:prstGeom prst="wedgeRoundRectCallout">
            <a:avLst>
              <a:gd name="adj1" fmla="val 60894"/>
              <a:gd name="adj2" fmla="val 4452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/>
              <a:t>これぐらいの被害で済んでよかった</a:t>
            </a:r>
          </a:p>
        </p:txBody>
      </p:sp>
      <p:pic>
        <p:nvPicPr>
          <p:cNvPr id="7" name="パワポ音声⑦">
            <a:hlinkClick r:id="" action="ppaction://media"/>
            <a:extLst>
              <a:ext uri="{FF2B5EF4-FFF2-40B4-BE49-F238E27FC236}">
                <a16:creationId xmlns:a16="http://schemas.microsoft.com/office/drawing/2014/main" id="{FAA2408A-2419-BC12-C75F-A00854E9D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4923" y="5756131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08333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1F22BEB-7F2C-A4FF-2B40-12AC35EB87CE}"/>
              </a:ext>
            </a:extLst>
          </p:cNvPr>
          <p:cNvSpPr txBox="1"/>
          <p:nvPr/>
        </p:nvSpPr>
        <p:spPr>
          <a:xfrm>
            <a:off x="193992" y="5114550"/>
            <a:ext cx="1416590" cy="1433341"/>
          </a:xfrm>
          <a:prstGeom prst="rect">
            <a:avLst/>
          </a:prstGeom>
          <a:solidFill>
            <a:srgbClr val="FFD7D7"/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000" b="1" dirty="0"/>
              <a:t>爆発の</a:t>
            </a:r>
            <a:endParaRPr kumimoji="1" lang="en-US" altLang="ja-JP" sz="2000" b="1" dirty="0"/>
          </a:p>
          <a:p>
            <a:pPr algn="ctr">
              <a:lnSpc>
                <a:spcPct val="150000"/>
              </a:lnSpc>
            </a:pPr>
            <a:r>
              <a:rPr kumimoji="1" lang="ja-JP" altLang="en-US" sz="2000" b="1" dirty="0"/>
              <a:t>責任は</a:t>
            </a:r>
            <a:endParaRPr kumimoji="1" lang="en-US" altLang="ja-JP" sz="2000" b="1" dirty="0"/>
          </a:p>
          <a:p>
            <a:pPr algn="ctr">
              <a:lnSpc>
                <a:spcPct val="150000"/>
              </a:lnSpc>
            </a:pPr>
            <a:r>
              <a:rPr kumimoji="1" lang="ja-JP" altLang="en-US" sz="2000" b="1" dirty="0"/>
              <a:t>万博協会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4510C4-DBA7-A2BC-B8C0-BF35A0C2D888}"/>
              </a:ext>
            </a:extLst>
          </p:cNvPr>
          <p:cNvSpPr txBox="1"/>
          <p:nvPr/>
        </p:nvSpPr>
        <p:spPr>
          <a:xfrm>
            <a:off x="238368" y="601297"/>
            <a:ext cx="1601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2020</a:t>
            </a:r>
            <a:r>
              <a:rPr lang="ja-JP" altLang="en-US" sz="2000" b="1" dirty="0"/>
              <a:t>年</a:t>
            </a:r>
            <a:endParaRPr lang="en-US" altLang="ja-JP" sz="2000" b="1" dirty="0"/>
          </a:p>
          <a:p>
            <a:pPr algn="ctr"/>
            <a:r>
              <a:rPr kumimoji="1" lang="ja-JP" altLang="en-US" sz="2000" b="1" dirty="0"/>
              <a:t>突如大屋根リング計画</a:t>
            </a:r>
            <a:endParaRPr kumimoji="1" lang="en-US" altLang="ja-JP" sz="2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F44176-0323-ADD4-412E-F94E9CE46CFE}"/>
              </a:ext>
            </a:extLst>
          </p:cNvPr>
          <p:cNvSpPr txBox="1"/>
          <p:nvPr/>
        </p:nvSpPr>
        <p:spPr>
          <a:xfrm>
            <a:off x="238368" y="1988510"/>
            <a:ext cx="1417441" cy="78319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土地が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足りない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617558-AB58-73CB-4E31-AE3F2FFDA24D}"/>
              </a:ext>
            </a:extLst>
          </p:cNvPr>
          <p:cNvSpPr txBox="1"/>
          <p:nvPr/>
        </p:nvSpPr>
        <p:spPr>
          <a:xfrm>
            <a:off x="157935" y="3143253"/>
            <a:ext cx="1497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夢洲</a:t>
            </a:r>
            <a:r>
              <a:rPr kumimoji="1" lang="en-US" altLang="ja-JP" sz="2000" b="1" dirty="0"/>
              <a:t>1</a:t>
            </a:r>
            <a:r>
              <a:rPr kumimoji="1" lang="ja-JP" altLang="en-US" sz="2000" b="1" dirty="0"/>
              <a:t>区</a:t>
            </a:r>
            <a:r>
              <a:rPr kumimoji="1" lang="en-US" altLang="ja-JP" sz="2000" b="1" dirty="0"/>
              <a:t>(</a:t>
            </a:r>
            <a:r>
              <a:rPr kumimoji="1" lang="ja-JP" altLang="en-US" sz="2000" b="1" dirty="0"/>
              <a:t>黄色の部分</a:t>
            </a:r>
            <a:r>
              <a:rPr kumimoji="1" lang="en-US" altLang="ja-JP" sz="2000" b="1" dirty="0"/>
              <a:t>)</a:t>
            </a:r>
            <a:r>
              <a:rPr kumimoji="1" lang="ja-JP" altLang="en-US" sz="2000" b="1" dirty="0"/>
              <a:t>に</a:t>
            </a:r>
            <a:endParaRPr kumimoji="1" lang="en-US" altLang="ja-JP" sz="2000" b="1" dirty="0"/>
          </a:p>
          <a:p>
            <a:pPr algn="ctr"/>
            <a:r>
              <a:rPr lang="ja-JP" altLang="en-US" sz="2000" b="1" dirty="0"/>
              <a:t>用地拡大</a:t>
            </a:r>
            <a:endParaRPr kumimoji="1" lang="ja-JP" altLang="en-US" sz="2400" b="1" dirty="0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88F2B963-D150-2E0C-492D-FDD3F6C39518}"/>
              </a:ext>
            </a:extLst>
          </p:cNvPr>
          <p:cNvSpPr/>
          <p:nvPr/>
        </p:nvSpPr>
        <p:spPr>
          <a:xfrm>
            <a:off x="809138" y="1573544"/>
            <a:ext cx="304800" cy="386417"/>
          </a:xfrm>
          <a:prstGeom prst="downArrow">
            <a:avLst>
              <a:gd name="adj1" fmla="val 50000"/>
              <a:gd name="adj2" fmla="val 3571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4391F15B-3996-763E-176E-A878D5343A5E}"/>
              </a:ext>
            </a:extLst>
          </p:cNvPr>
          <p:cNvSpPr/>
          <p:nvPr/>
        </p:nvSpPr>
        <p:spPr>
          <a:xfrm>
            <a:off x="794688" y="2756836"/>
            <a:ext cx="304800" cy="38641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EE56DFF2-0AF5-B599-4C00-9E775E82C3D0}"/>
              </a:ext>
            </a:extLst>
          </p:cNvPr>
          <p:cNvSpPr/>
          <p:nvPr/>
        </p:nvSpPr>
        <p:spPr>
          <a:xfrm>
            <a:off x="809138" y="4432954"/>
            <a:ext cx="304800" cy="564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FEF690-9BB7-74D0-55B2-E4FE7D9906AF}"/>
              </a:ext>
            </a:extLst>
          </p:cNvPr>
          <p:cNvSpPr txBox="1"/>
          <p:nvPr/>
        </p:nvSpPr>
        <p:spPr>
          <a:xfrm>
            <a:off x="303992" y="15417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⑧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096F18-CD62-7307-CEC8-C043121DCF33}"/>
              </a:ext>
            </a:extLst>
          </p:cNvPr>
          <p:cNvSpPr txBox="1"/>
          <p:nvPr/>
        </p:nvSpPr>
        <p:spPr>
          <a:xfrm>
            <a:off x="10990504" y="98782"/>
            <a:ext cx="923330" cy="4849870"/>
          </a:xfrm>
          <a:prstGeom prst="rect">
            <a:avLst/>
          </a:prstGeom>
          <a:solidFill>
            <a:srgbClr val="C1F8FF"/>
          </a:solidFill>
          <a:ln>
            <a:solidFill>
              <a:srgbClr val="00B0F0"/>
            </a:solidFill>
          </a:ln>
        </p:spPr>
        <p:txBody>
          <a:bodyPr vert="eaVert" wrap="square" tIns="90000" rtlCol="0">
            <a:spAutoFit/>
          </a:bodyPr>
          <a:lstStyle/>
          <a:p>
            <a:r>
              <a:rPr kumimoji="1" lang="ja-JP" altLang="en-US" sz="2400" b="1" dirty="0"/>
              <a:t>３・２８ メタンガス爆発事故</a:t>
            </a:r>
            <a:r>
              <a:rPr lang="ja-JP" altLang="en-US" sz="2400" b="1" dirty="0"/>
              <a:t>は</a:t>
            </a:r>
            <a:endParaRPr kumimoji="1" lang="en-US" altLang="ja-JP" sz="2400" b="1" dirty="0"/>
          </a:p>
          <a:p>
            <a:pPr algn="ctr"/>
            <a:r>
              <a:rPr lang="ja-JP" altLang="en-US" sz="2400" b="1" dirty="0"/>
              <a:t>なぜ、起きたのか</a:t>
            </a:r>
            <a:endParaRPr kumimoji="1" lang="ja-JP" altLang="en-US" sz="2400" b="1" dirty="0"/>
          </a:p>
        </p:txBody>
      </p:sp>
      <p:pic>
        <p:nvPicPr>
          <p:cNvPr id="15" name="コンテンツ プレースホルダー 14">
            <a:extLst>
              <a:ext uri="{FF2B5EF4-FFF2-40B4-BE49-F238E27FC236}">
                <a16:creationId xmlns:a16="http://schemas.microsoft.com/office/drawing/2014/main" id="{C15D9B0E-2A9F-A9BC-585F-C1E12305B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23" y="630970"/>
            <a:ext cx="8867044" cy="5470814"/>
          </a:xfr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12706C-8C4D-21F8-7370-6F9F58FB046F}"/>
              </a:ext>
            </a:extLst>
          </p:cNvPr>
          <p:cNvSpPr txBox="1"/>
          <p:nvPr/>
        </p:nvSpPr>
        <p:spPr>
          <a:xfrm>
            <a:off x="5217346" y="3059668"/>
            <a:ext cx="1588563" cy="28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夢洲</a:t>
            </a:r>
            <a:r>
              <a:rPr kumimoji="1" lang="en-US" altLang="ja-JP" b="1" dirty="0">
                <a:solidFill>
                  <a:srgbClr val="FF0000"/>
                </a:solidFill>
              </a:rPr>
              <a:t>2</a:t>
            </a:r>
            <a:r>
              <a:rPr kumimoji="1" lang="ja-JP" altLang="en-US" b="1" dirty="0">
                <a:solidFill>
                  <a:srgbClr val="FF0000"/>
                </a:solidFill>
              </a:rPr>
              <a:t>区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EAD54D0-5588-1E06-F151-1B8EE69A1852}"/>
              </a:ext>
            </a:extLst>
          </p:cNvPr>
          <p:cNvCxnSpPr/>
          <p:nvPr/>
        </p:nvCxnSpPr>
        <p:spPr>
          <a:xfrm flipV="1">
            <a:off x="5217346" y="3059668"/>
            <a:ext cx="0" cy="288000"/>
          </a:xfrm>
          <a:prstGeom prst="line">
            <a:avLst/>
          </a:prstGeom>
          <a:ln w="38100">
            <a:solidFill>
              <a:srgbClr val="5CC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88F66C7-3C79-0C55-A416-472BC813DEF7}"/>
              </a:ext>
            </a:extLst>
          </p:cNvPr>
          <p:cNvCxnSpPr/>
          <p:nvPr/>
        </p:nvCxnSpPr>
        <p:spPr>
          <a:xfrm flipV="1">
            <a:off x="6803808" y="3059668"/>
            <a:ext cx="0" cy="288000"/>
          </a:xfrm>
          <a:prstGeom prst="line">
            <a:avLst/>
          </a:prstGeom>
          <a:ln w="38100">
            <a:solidFill>
              <a:srgbClr val="5CC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09AA8BD-BF6E-4A2D-ABEE-5240B24F32DE}"/>
              </a:ext>
            </a:extLst>
          </p:cNvPr>
          <p:cNvCxnSpPr>
            <a:cxnSpLocks/>
          </p:cNvCxnSpPr>
          <p:nvPr/>
        </p:nvCxnSpPr>
        <p:spPr>
          <a:xfrm>
            <a:off x="5217345" y="3059668"/>
            <a:ext cx="1586463" cy="0"/>
          </a:xfrm>
          <a:prstGeom prst="line">
            <a:avLst/>
          </a:prstGeom>
          <a:ln w="38100">
            <a:solidFill>
              <a:srgbClr val="5CC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E2385A5-B79A-DB18-BE53-480BC6FCB4DB}"/>
              </a:ext>
            </a:extLst>
          </p:cNvPr>
          <p:cNvSpPr txBox="1"/>
          <p:nvPr/>
        </p:nvSpPr>
        <p:spPr>
          <a:xfrm rot="21114882">
            <a:off x="3483123" y="1237633"/>
            <a:ext cx="32468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1</a:t>
            </a:r>
            <a:r>
              <a:rPr kumimoji="1" lang="ja-JP" altLang="en-US" sz="1600" b="1" dirty="0">
                <a:solidFill>
                  <a:srgbClr val="FF0000"/>
                </a:solidFill>
              </a:rPr>
              <a:t>区</a:t>
            </a:r>
            <a:endParaRPr lang="ja-JP" altLang="en-US" dirty="0"/>
          </a:p>
        </p:txBody>
      </p:sp>
      <p:pic>
        <p:nvPicPr>
          <p:cNvPr id="5" name="パワポ音声⑧">
            <a:hlinkClick r:id="" action="ppaction://media"/>
            <a:extLst>
              <a:ext uri="{FF2B5EF4-FFF2-40B4-BE49-F238E27FC236}">
                <a16:creationId xmlns:a16="http://schemas.microsoft.com/office/drawing/2014/main" id="{8FB82935-C18C-C763-0241-33C438CA7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272" y="6227030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9826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7BEE5012-6257-C45D-E44E-8FB74DE5B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" r="39297" b="6563"/>
          <a:stretch/>
        </p:blipFill>
        <p:spPr>
          <a:xfrm rot="16200000">
            <a:off x="3632052" y="-38951"/>
            <a:ext cx="6489449" cy="6365968"/>
          </a:xfrm>
        </p:spPr>
      </p:pic>
      <p:sp>
        <p:nvSpPr>
          <p:cNvPr id="14" name="爆発: 8 pt 13">
            <a:extLst>
              <a:ext uri="{FF2B5EF4-FFF2-40B4-BE49-F238E27FC236}">
                <a16:creationId xmlns:a16="http://schemas.microsoft.com/office/drawing/2014/main" id="{D7A83ED1-E381-A43D-E11C-A7B871AB84A0}"/>
              </a:ext>
            </a:extLst>
          </p:cNvPr>
          <p:cNvSpPr/>
          <p:nvPr/>
        </p:nvSpPr>
        <p:spPr>
          <a:xfrm>
            <a:off x="5659654" y="4226001"/>
            <a:ext cx="278674" cy="3570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761C76-1F01-8A32-D53E-7E92306A7832}"/>
              </a:ext>
            </a:extLst>
          </p:cNvPr>
          <p:cNvSpPr txBox="1"/>
          <p:nvPr/>
        </p:nvSpPr>
        <p:spPr>
          <a:xfrm>
            <a:off x="5829647" y="4457376"/>
            <a:ext cx="1120943" cy="251351"/>
          </a:xfrm>
          <a:prstGeom prst="rect">
            <a:avLst/>
          </a:prstGeom>
          <a:noFill/>
        </p:spPr>
        <p:txBody>
          <a:bodyPr wrap="square" tIns="0" rtlCol="0" anchor="ctr" anchorCtr="0">
            <a:spAutoFit/>
          </a:bodyPr>
          <a:lstStyle/>
          <a:p>
            <a:pPr>
              <a:lnSpc>
                <a:spcPts val="800"/>
              </a:lnSpc>
            </a:pPr>
            <a:endParaRPr kumimoji="1" lang="en-US" altLang="ja-JP" sz="1200" b="1" dirty="0">
              <a:latin typeface="BIZ UDゴシック" panose="020B0400000000000000" pitchFamily="33" charset="-128"/>
              <a:ea typeface="BIZ UDゴシック" panose="020B0400000000000000" pitchFamily="33" charset="-128"/>
            </a:endParaRPr>
          </a:p>
          <a:p>
            <a:pPr>
              <a:lnSpc>
                <a:spcPts val="800"/>
              </a:lnSpc>
            </a:pPr>
            <a:r>
              <a:rPr kumimoji="1" lang="en-US" altLang="ja-JP" sz="12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3/28</a:t>
            </a:r>
            <a:r>
              <a:rPr kumimoji="1" lang="ja-JP" altLang="en-US" sz="12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爆発現場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B68520-4A6C-4AA2-6D80-66B4474E5206}"/>
              </a:ext>
            </a:extLst>
          </p:cNvPr>
          <p:cNvSpPr txBox="1"/>
          <p:nvPr/>
        </p:nvSpPr>
        <p:spPr>
          <a:xfrm>
            <a:off x="9402402" y="892063"/>
            <a:ext cx="2681884" cy="2137958"/>
          </a:xfrm>
          <a:prstGeom prst="rect">
            <a:avLst/>
          </a:prstGeom>
          <a:solidFill>
            <a:srgbClr val="D9FAFF"/>
          </a:solidFill>
        </p:spPr>
        <p:txBody>
          <a:bodyPr wrap="square" lIns="72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・</a:t>
            </a:r>
            <a:r>
              <a:rPr lang="ja-JP" altLang="en-US" sz="1600" b="1" u="sng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緑の線と赤い線</a:t>
            </a:r>
            <a:r>
              <a:rPr lang="en-US" altLang="ja-JP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ja-JP" altLang="en-US" sz="15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ガス横抜き横管</a:t>
            </a:r>
            <a:r>
              <a:rPr lang="en-US" altLang="ja-JP" sz="15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(</a:t>
            </a:r>
            <a:r>
              <a:rPr lang="ja-JP" altLang="en-US" sz="15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地中に敷設</a:t>
            </a:r>
            <a:r>
              <a:rPr lang="en-US" altLang="ja-JP" sz="15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　</a:t>
            </a:r>
            <a:r>
              <a:rPr lang="ja-JP" altLang="en-US" sz="1400" b="1" dirty="0">
                <a:solidFill>
                  <a:srgbClr val="00B050"/>
                </a:solidFill>
                <a:latin typeface="BIZ UDゴシック" panose="020B0400000000000000" pitchFamily="33" charset="-128"/>
                <a:ea typeface="BIZ UDゴシック" panose="020B0400000000000000" pitchFamily="33" charset="-128"/>
              </a:rPr>
              <a:t>緑　</a:t>
            </a:r>
            <a:r>
              <a:rPr lang="ja-JP" altLang="en-US" sz="14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埋め立て２層（中間層）</a:t>
            </a:r>
            <a:endParaRPr lang="en-US" altLang="ja-JP" sz="1400" b="1" dirty="0">
              <a:latin typeface="BIZ UDゴシック" panose="020B0400000000000000" pitchFamily="33" charset="-128"/>
              <a:ea typeface="BIZ UDゴシック" panose="020B0400000000000000" pitchFamily="33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　</a:t>
            </a:r>
            <a:r>
              <a:rPr lang="ja-JP" altLang="en-US" sz="1400" b="1" dirty="0">
                <a:solidFill>
                  <a:srgbClr val="FF0000"/>
                </a:solidFill>
                <a:latin typeface="BIZ UDゴシック" panose="020B0400000000000000" pitchFamily="33" charset="-128"/>
                <a:ea typeface="BIZ UDゴシック" panose="020B0400000000000000" pitchFamily="33" charset="-128"/>
              </a:rPr>
              <a:t>赤　</a:t>
            </a:r>
            <a:r>
              <a:rPr lang="ja-JP" altLang="en-US" sz="14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埋め立て３層</a:t>
            </a:r>
            <a:r>
              <a:rPr lang="en-US" altLang="ja-JP" sz="14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(</a:t>
            </a:r>
            <a:r>
              <a:rPr lang="ja-JP" altLang="en-US" sz="14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地表近く</a:t>
            </a:r>
            <a:r>
              <a:rPr lang="en-US" altLang="ja-JP" sz="14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)</a:t>
            </a:r>
          </a:p>
          <a:p>
            <a:pPr>
              <a:lnSpc>
                <a:spcPct val="150000"/>
              </a:lnSpc>
            </a:pPr>
            <a:r>
              <a:rPr kumimoji="1" lang="ja-JP" altLang="en-US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・交差にある小さな点</a:t>
            </a:r>
            <a:r>
              <a:rPr kumimoji="1" lang="en-US" altLang="ja-JP" sz="16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kumimoji="1" lang="ja-JP" altLang="en-US" sz="14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  縦抜き管（えんとつ）</a:t>
            </a:r>
            <a:r>
              <a:rPr kumimoji="1" lang="en-US" altLang="ja-JP" sz="14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83</a:t>
            </a:r>
            <a:r>
              <a:rPr kumimoji="1" lang="ja-JP" altLang="en-US" sz="1400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か所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3EF6EA-6F2E-1A6E-7BB6-FFC2B6CBB368}"/>
              </a:ext>
            </a:extLst>
          </p:cNvPr>
          <p:cNvSpPr txBox="1"/>
          <p:nvPr/>
        </p:nvSpPr>
        <p:spPr>
          <a:xfrm>
            <a:off x="431515" y="379556"/>
            <a:ext cx="65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1C15A7"/>
                </a:solidFill>
              </a:rPr>
              <a:t>⑨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195610F-FD71-E02A-0AA5-100436A22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1" y="835442"/>
            <a:ext cx="1099922" cy="8280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5A149B-255C-B09D-5159-A01599394FD6}"/>
              </a:ext>
            </a:extLst>
          </p:cNvPr>
          <p:cNvSpPr txBox="1"/>
          <p:nvPr/>
        </p:nvSpPr>
        <p:spPr>
          <a:xfrm>
            <a:off x="0" y="1648633"/>
            <a:ext cx="1618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/>
              <a:t>・大阪市環境局</a:t>
            </a:r>
            <a:endParaRPr kumimoji="1" lang="en-US" altLang="ja-JP" sz="1400" b="1" dirty="0"/>
          </a:p>
          <a:p>
            <a:pPr algn="ctr"/>
            <a:r>
              <a:rPr lang="ja-JP" altLang="en-US" sz="1400" b="1" dirty="0"/>
              <a:t>・大阪</a:t>
            </a:r>
            <a:r>
              <a:rPr lang="ja-JP" altLang="en-US" sz="1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広域</a:t>
            </a:r>
            <a:r>
              <a:rPr lang="ja-JP" altLang="en-US" sz="1400" b="1" dirty="0"/>
              <a:t>環境</a:t>
            </a:r>
            <a:endParaRPr lang="en-US" altLang="ja-JP" sz="1400" b="1" dirty="0"/>
          </a:p>
          <a:p>
            <a:pPr algn="ctr"/>
            <a:r>
              <a:rPr lang="ja-JP" altLang="en-US" sz="1400" b="1" dirty="0"/>
              <a:t>施設組合</a:t>
            </a:r>
            <a:endParaRPr kumimoji="1" lang="ja-JP" altLang="en-US" sz="14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568E59-3697-2AE8-D0B5-1813B34A5339}"/>
              </a:ext>
            </a:extLst>
          </p:cNvPr>
          <p:cNvSpPr txBox="1"/>
          <p:nvPr/>
        </p:nvSpPr>
        <p:spPr>
          <a:xfrm>
            <a:off x="1565760" y="1001723"/>
            <a:ext cx="2095928" cy="1323439"/>
          </a:xfrm>
          <a:prstGeom prst="wedgeRectCallout">
            <a:avLst>
              <a:gd name="adj1" fmla="val -56527"/>
              <a:gd name="adj2" fmla="val -10654"/>
            </a:avLst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表層近く（赤の配管）は</a:t>
            </a:r>
            <a:r>
              <a:rPr kumimoji="1" lang="ja-JP" altLang="en-US" sz="1600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有機物をほとんど埋め立てていないから、ガスの発生が少ないと予測した。</a:t>
            </a:r>
            <a:endParaRPr kumimoji="1" lang="en-US" altLang="ja-JP" sz="1600" b="1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795F6F0-4653-CD10-EE50-2BA20D3BBFED}"/>
              </a:ext>
            </a:extLst>
          </p:cNvPr>
          <p:cNvSpPr txBox="1"/>
          <p:nvPr/>
        </p:nvSpPr>
        <p:spPr>
          <a:xfrm>
            <a:off x="1448656" y="226031"/>
            <a:ext cx="211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(</a:t>
            </a:r>
            <a:r>
              <a:rPr kumimoji="1" lang="ja-JP" altLang="en-US" b="1" dirty="0">
                <a:solidFill>
                  <a:srgbClr val="FF0000"/>
                </a:solidFill>
              </a:rPr>
              <a:t>問</a:t>
            </a:r>
            <a:r>
              <a:rPr kumimoji="1" lang="en-US" altLang="ja-JP" b="1" dirty="0">
                <a:solidFill>
                  <a:srgbClr val="FF0000"/>
                </a:solidFill>
              </a:rPr>
              <a:t>)</a:t>
            </a:r>
            <a:r>
              <a:rPr kumimoji="1" lang="ja-JP" altLang="en-US" b="1" dirty="0"/>
              <a:t>なぜ赤のガス抜き管がないの？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F9AD63-A846-F420-B4E6-7D4BF59D9998}"/>
              </a:ext>
            </a:extLst>
          </p:cNvPr>
          <p:cNvSpPr txBox="1"/>
          <p:nvPr/>
        </p:nvSpPr>
        <p:spPr>
          <a:xfrm>
            <a:off x="992277" y="921491"/>
            <a:ext cx="67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(</a:t>
            </a:r>
            <a:r>
              <a:rPr kumimoji="1" lang="ja-JP" altLang="en-US" b="1" dirty="0">
                <a:solidFill>
                  <a:srgbClr val="FF0000"/>
                </a:solidFill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答</a:t>
            </a:r>
            <a:r>
              <a:rPr kumimoji="1" lang="en-US" altLang="ja-JP" b="1" dirty="0">
                <a:solidFill>
                  <a:srgbClr val="FF0000"/>
                </a:solidFill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)</a:t>
            </a:r>
            <a:endParaRPr kumimoji="1" lang="ja-JP" altLang="en-US" b="1" dirty="0">
              <a:solidFill>
                <a:srgbClr val="FF0000"/>
              </a:solidFill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7B1FE52-7632-7475-4C15-AEB9E9F829B7}"/>
              </a:ext>
            </a:extLst>
          </p:cNvPr>
          <p:cNvSpPr txBox="1"/>
          <p:nvPr/>
        </p:nvSpPr>
        <p:spPr>
          <a:xfrm>
            <a:off x="6424398" y="6188105"/>
            <a:ext cx="21162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大阪広域環境施設組合　提供</a:t>
            </a:r>
            <a:endParaRPr kumimoji="1" lang="ja-JP" altLang="en-US" sz="1400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F7A723-50F1-AFB3-7F69-25C14687EE88}"/>
              </a:ext>
            </a:extLst>
          </p:cNvPr>
          <p:cNvSpPr txBox="1"/>
          <p:nvPr/>
        </p:nvSpPr>
        <p:spPr>
          <a:xfrm>
            <a:off x="599683" y="2407631"/>
            <a:ext cx="3261279" cy="1692000"/>
          </a:xfrm>
          <a:prstGeom prst="irregularSeal1">
            <a:avLst/>
          </a:prstGeom>
          <a:solidFill>
            <a:srgbClr val="FFE7E7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/>
              <a:t>大気拡散できていない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E253F1B-5438-0946-4DBC-0B6D2E610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94" y="5395082"/>
            <a:ext cx="1366112" cy="84442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4212EB-8C78-26BC-60DF-A07870992C13}"/>
              </a:ext>
            </a:extLst>
          </p:cNvPr>
          <p:cNvSpPr txBox="1"/>
          <p:nvPr/>
        </p:nvSpPr>
        <p:spPr>
          <a:xfrm>
            <a:off x="141739" y="4792132"/>
            <a:ext cx="3150188" cy="828000"/>
          </a:xfrm>
          <a:prstGeom prst="roundRect">
            <a:avLst>
              <a:gd name="adj" fmla="val 41443"/>
            </a:avLst>
          </a:prstGeom>
          <a:solidFill>
            <a:srgbClr val="D9FAFF"/>
          </a:solidFill>
          <a:ln w="12700">
            <a:solidFill>
              <a:srgbClr val="009EDE"/>
            </a:solidFill>
          </a:ln>
        </p:spPr>
        <p:txBody>
          <a:bodyPr wrap="square" tIns="0" bIns="0" rtlCol="0">
            <a:spAutoFit/>
          </a:bodyPr>
          <a:lstStyle/>
          <a:p>
            <a:pPr algn="ctr">
              <a:lnSpc>
                <a:spcPts val="1900"/>
              </a:lnSpc>
              <a:spcAft>
                <a:spcPts val="6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イベント広場</a:t>
            </a:r>
            <a:endParaRPr kumimoji="1" lang="en-US" altLang="ja-JP" sz="1600" b="1" dirty="0">
              <a:solidFill>
                <a:srgbClr val="FF0000"/>
              </a:solidFill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pPr algn="ctr">
              <a:lnSpc>
                <a:spcPts val="1900"/>
              </a:lnSpc>
            </a:pPr>
            <a:r>
              <a:rPr lang="ja-JP" altLang="en-US" sz="16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人々が集う。弁当、休憩</a:t>
            </a:r>
            <a:endParaRPr lang="en-US" altLang="ja-JP" sz="1600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pPr algn="ctr">
              <a:lnSpc>
                <a:spcPts val="1900"/>
              </a:lnSpc>
            </a:pPr>
            <a:endParaRPr lang="en-US" altLang="ja-JP" b="1" dirty="0"/>
          </a:p>
          <a:p>
            <a:pPr algn="ctr">
              <a:lnSpc>
                <a:spcPts val="1900"/>
              </a:lnSpc>
            </a:pP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EF93F90-B730-7279-A797-CED2D2B20467}"/>
              </a:ext>
            </a:extLst>
          </p:cNvPr>
          <p:cNvSpPr txBox="1"/>
          <p:nvPr/>
        </p:nvSpPr>
        <p:spPr>
          <a:xfrm>
            <a:off x="5275288" y="3928132"/>
            <a:ext cx="369332" cy="989901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sz="1200" b="1" dirty="0">
                <a:solidFill>
                  <a:srgbClr val="FF0000"/>
                </a:solidFill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イベント広場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6FD4DD6-9636-D2DC-7E44-24F79943C0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04" y="3188648"/>
            <a:ext cx="2934457" cy="293445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FEA1E1-18DE-05EE-2881-7AECCFF765A0}"/>
              </a:ext>
            </a:extLst>
          </p:cNvPr>
          <p:cNvSpPr txBox="1"/>
          <p:nvPr/>
        </p:nvSpPr>
        <p:spPr>
          <a:xfrm rot="20965299">
            <a:off x="10362928" y="5395082"/>
            <a:ext cx="14817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BIZ UDPゴシック" panose="020B0400000000000000" pitchFamily="34" charset="-128"/>
                <a:ea typeface="BIZ UDPゴシック" panose="020B0400000000000000" pitchFamily="34" charset="-128"/>
                <a:cs typeface="851手書き雑フォント" panose="02000600000000000000" pitchFamily="2" charset="-128"/>
              </a:rPr>
              <a:t>ガス抜き管敷設</a:t>
            </a:r>
          </a:p>
        </p:txBody>
      </p:sp>
      <p:sp>
        <p:nvSpPr>
          <p:cNvPr id="18" name="矢印: 左 17">
            <a:extLst>
              <a:ext uri="{FF2B5EF4-FFF2-40B4-BE49-F238E27FC236}">
                <a16:creationId xmlns:a16="http://schemas.microsoft.com/office/drawing/2014/main" id="{4D58B641-BD7B-9616-7B9B-36A863F18191}"/>
              </a:ext>
            </a:extLst>
          </p:cNvPr>
          <p:cNvSpPr/>
          <p:nvPr/>
        </p:nvSpPr>
        <p:spPr>
          <a:xfrm rot="1441387">
            <a:off x="3373191" y="3720504"/>
            <a:ext cx="1646875" cy="444114"/>
          </a:xfrm>
          <a:prstGeom prst="leftArrow">
            <a:avLst>
              <a:gd name="adj1" fmla="val 38006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080F6F-D79F-583E-BAFE-7FBD18967FB2}"/>
              </a:ext>
            </a:extLst>
          </p:cNvPr>
          <p:cNvSpPr txBox="1"/>
          <p:nvPr/>
        </p:nvSpPr>
        <p:spPr>
          <a:xfrm>
            <a:off x="1670200" y="3928132"/>
            <a:ext cx="20235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BIZ UDゴシック" panose="020B0400000000000000" pitchFamily="33" charset="-128"/>
                <a:ea typeface="BIZ UDゴシック" panose="020B0400000000000000" pitchFamily="33" charset="-128"/>
              </a:rPr>
              <a:t>赤のガス抜き管が敷設されていない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22A7CD1-5576-A2D5-BEAC-FD5985271878}"/>
              </a:ext>
            </a:extLst>
          </p:cNvPr>
          <p:cNvSpPr txBox="1"/>
          <p:nvPr/>
        </p:nvSpPr>
        <p:spPr>
          <a:xfrm>
            <a:off x="9349832" y="-161678"/>
            <a:ext cx="11859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8CE06C-26C8-63F0-927D-A16682FECA14}"/>
              </a:ext>
            </a:extLst>
          </p:cNvPr>
          <p:cNvSpPr txBox="1"/>
          <p:nvPr/>
        </p:nvSpPr>
        <p:spPr>
          <a:xfrm>
            <a:off x="9402402" y="28063"/>
            <a:ext cx="1686756" cy="864000"/>
          </a:xfrm>
          <a:prstGeom prst="rect">
            <a:avLst/>
          </a:prstGeom>
          <a:solidFill>
            <a:srgbClr val="FFE7E7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夢洲</a:t>
            </a:r>
            <a:r>
              <a:rPr kumimoji="1" lang="en-US" altLang="ja-JP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1</a:t>
            </a:r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区　</a:t>
            </a:r>
            <a:endParaRPr kumimoji="1" lang="en-US" altLang="ja-JP" sz="2400" b="1" dirty="0">
              <a:latin typeface="BIZ UDPゴシック" panose="020B0400000000000000" pitchFamily="34" charset="-128"/>
              <a:ea typeface="BIZ UDPゴシック" panose="020B0400000000000000" pitchFamily="34" charset="-128"/>
            </a:endParaRPr>
          </a:p>
          <a:p>
            <a:pPr algn="ctr"/>
            <a:r>
              <a:rPr kumimoji="1" lang="en-US" altLang="ja-JP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GW</a:t>
            </a:r>
            <a:r>
              <a:rPr kumimoji="1" lang="ja-JP" altLang="en-US" sz="2400" b="1" dirty="0">
                <a:latin typeface="BIZ UDPゴシック" panose="020B0400000000000000" pitchFamily="34" charset="-128"/>
                <a:ea typeface="BIZ UDPゴシック" panose="020B0400000000000000" pitchFamily="34" charset="-128"/>
              </a:rPr>
              <a:t>エリア</a:t>
            </a:r>
          </a:p>
        </p:txBody>
      </p:sp>
      <p:pic>
        <p:nvPicPr>
          <p:cNvPr id="20" name="パワポ音声⑨">
            <a:hlinkClick r:id="" action="ppaction://media"/>
            <a:extLst>
              <a:ext uri="{FF2B5EF4-FFF2-40B4-BE49-F238E27FC236}">
                <a16:creationId xmlns:a16="http://schemas.microsoft.com/office/drawing/2014/main" id="{ECD5B9EB-25B9-464D-F98A-95B52B441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0338" y="6185558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31012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628</Words>
  <Application>Microsoft Office PowerPoint</Application>
  <PresentationFormat>ワイド画面</PresentationFormat>
  <Paragraphs>141</Paragraphs>
  <Slides>15</Slides>
  <Notes>9</Notes>
  <HiddenSlides>0</HiddenSlides>
  <MMClips>15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7" baseType="lpstr">
      <vt:lpstr>BIZ UDPゴシック</vt:lpstr>
      <vt:lpstr>BIZ UDゴシック</vt:lpstr>
      <vt:lpstr>HGP創英角ｺﾞｼｯｸUB</vt:lpstr>
      <vt:lpstr>HGP創英角ﾎﾟｯﾌﾟ体</vt:lpstr>
      <vt:lpstr>HGｺﾞｼｯｸM</vt:lpstr>
      <vt:lpstr>HG丸ｺﾞｼｯｸM-PRO</vt:lpstr>
      <vt:lpstr>UD デジタル 教科書体 NK-R</vt:lpstr>
      <vt:lpstr>游ゴシック</vt:lpstr>
      <vt:lpstr>游ゴシック Light</vt:lpstr>
      <vt:lpstr>Arial</vt:lpstr>
      <vt:lpstr>Office テーマ</vt:lpstr>
      <vt:lpstr>Document</vt:lpstr>
      <vt:lpstr>ストップ！万博 ・カジノ・維新</vt:lpstr>
      <vt:lpstr>PowerPoint プレゼンテーション</vt:lpstr>
      <vt:lpstr>PowerPoint プレゼンテーション</vt:lpstr>
      <vt:lpstr>PowerPoint プレゼンテーション</vt:lpstr>
      <vt:lpstr>現場近くで作業していた 労働者が 国会議員に提供</vt:lpstr>
      <vt:lpstr>天  井 2.5ｍ×2.85ｍ いくつもの へこみ  飛ばされたコンクリート片による穴も2か所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正行 八木</dc:creator>
  <cp:lastModifiedBy>正行 八木</cp:lastModifiedBy>
  <cp:revision>50</cp:revision>
  <cp:lastPrinted>2024-08-24T07:56:01Z</cp:lastPrinted>
  <dcterms:created xsi:type="dcterms:W3CDTF">2024-07-22T08:15:54Z</dcterms:created>
  <dcterms:modified xsi:type="dcterms:W3CDTF">2024-08-26T07:38:48Z</dcterms:modified>
</cp:coreProperties>
</file>